
<file path=[Content_Types].xml><?xml version="1.0" encoding="utf-8"?>
<Types xmlns="http://schemas.openxmlformats.org/package/2006/content-types">
  <Default Extension="bin" ContentType="application/vnd.openxmlformats-officedocument.spreadsheetml.printerSettings"/>
  <Default Extension="jpeg" ContentType="image/jpeg"/>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charts/chart1.xml" ContentType="application/vnd.openxmlformats-officedocument.drawingml.chart+xml"/>
  <Override PartName="/xl/charts/style1.xml" ContentType="application/vnd.ms-office.chartstyle+xml"/>
  <Override PartName="/xl/charts/colors1.xml" ContentType="application/vnd.ms-office.chartcolorstyle+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430"/>
  <workbookPr defaultThemeVersion="166925"/>
  <mc:AlternateContent xmlns:mc="http://schemas.openxmlformats.org/markup-compatibility/2006">
    <mc:Choice Requires="x15">
      <x15ac:absPath xmlns:x15ac="http://schemas.microsoft.com/office/spreadsheetml/2010/11/ac" url="https://verenigingfme.sharepoint.com/sites/EXTVIBE-MVO/Gedeelde documenten/General/Deliverables/Calculators/"/>
    </mc:Choice>
  </mc:AlternateContent>
  <xr:revisionPtr revIDLastSave="3" documentId="8_{82BE16A5-4890-4C29-980F-6A801CA2F4E2}" xr6:coauthVersionLast="47" xr6:coauthVersionMax="47" xr10:uidLastSave="{6EBF0E21-C2DF-477A-B57B-7DF94D8B9C82}"/>
  <bookViews>
    <workbookView xWindow="-110" yWindow="-110" windowWidth="25820" windowHeight="15500" activeTab="2" xr2:uid="{82AFAD84-89A8-4A3B-A33A-B054134CEB56}"/>
  </bookViews>
  <sheets>
    <sheet name="Coverpage" sheetId="17" r:id="rId1"/>
    <sheet name="Overview" sheetId="1" r:id="rId2"/>
    <sheet name="Summary options" sheetId="5" r:id="rId3"/>
    <sheet name="Reference plant" sheetId="3" r:id="rId4"/>
    <sheet name="Measure 1" sheetId="6" r:id="rId5"/>
    <sheet name="Measure 2" sheetId="26" r:id="rId6"/>
    <sheet name="Measure 3" sheetId="27" r:id="rId7"/>
    <sheet name="Measure 4" sheetId="28" r:id="rId8"/>
    <sheet name="Measure 5" sheetId="29" r:id="rId9"/>
    <sheet name="Energy price scenarios" sheetId="4" r:id="rId10"/>
    <sheet name="Financial parameters" sheetId="2" r:id="rId11"/>
    <sheet name="SDE++" sheetId="7" r:id="rId12"/>
  </sheets>
  <definedNames>
    <definedName name="avg_elec_grid_tax">'Reference plant'!$B$42</definedName>
    <definedName name="avg_elec_tax">'Reference plant'!$B$45</definedName>
    <definedName name="avg_gas_grid_tax">'Reference plant'!$B$41</definedName>
    <definedName name="avg_gas_tax">'Reference plant'!$B$44</definedName>
    <definedName name="CO2_emissie_factor">'Reference plant'!$B$13</definedName>
    <definedName name="CO2_ETS1_price_avg">'Summary options'!$E$14</definedName>
    <definedName name="CO2_price_ETS2_avg">'Summary options'!$F$14</definedName>
    <definedName name="comb_elec_grid_tax">'Summary options'!$D$48</definedName>
    <definedName name="comb_gas_grid_tax">'Summary options'!$D$45</definedName>
    <definedName name="Contract_cap_elec_grid">'Reference plant'!$B$27</definedName>
    <definedName name="Depreciation_period">'Financial parameters'!$B$3</definedName>
    <definedName name="Efficiency_boiler_LHV">'Reference plant'!$B$10</definedName>
    <definedName name="Elec_price_avg">'Summary options'!$D$14</definedName>
    <definedName name="Esc_factor_elec_grid">'Reference plant'!$B$31</definedName>
    <definedName name="Esc_factor_elec_tax">'Reference plant'!$B$23</definedName>
    <definedName name="Esc_factor_gas_grid">'Reference plant'!$B$30</definedName>
    <definedName name="Esc_factor_gas_tax">'Reference plant'!$B$22</definedName>
    <definedName name="Escalation_elec_grid">'Reference plant'!$B$29</definedName>
    <definedName name="Escalation_elec_tax">'Energy price scenarios'!$B$27</definedName>
    <definedName name="Escalation_gas_grid">'Energy price scenarios'!$B$41</definedName>
    <definedName name="Escalation_gas_tax">'Energy price scenarios'!$B$14</definedName>
    <definedName name="Escalation_number_of_years">'Summary options'!$Q$13</definedName>
    <definedName name="Escalation_year">'Summary options'!$B$6</definedName>
    <definedName name="Escalation_years">'Summary options'!$R$13</definedName>
    <definedName name="Esclation_gas_tax">'Energy price scenarios'!$B$14</definedName>
    <definedName name="Excess_factor_elec_cap">'Reference plant'!$B$16</definedName>
    <definedName name="Excess_factor_gas_cap">'Reference plant'!$B$15</definedName>
    <definedName name="gas_aansluitrecht">'Energy price scenarios'!$B$43</definedName>
    <definedName name="Gas_cons_annual">'Reference plant'!$B$5</definedName>
    <definedName name="Gas_price_avg">'Summary options'!$B$14</definedName>
    <definedName name="Gas_price_avg_NM3">'Summary options'!$C$14</definedName>
    <definedName name="gas_transportrecht">'Energy price scenarios'!$B$44</definedName>
    <definedName name="gas_var_transportkost">'Energy price scenarios'!$B$45</definedName>
    <definedName name="Gridcosts_kW">_xlfn.LAMBDA(_xlpm.x, 311* _xlpm.x^-0.0812)</definedName>
    <definedName name="HHV">'Reference plant'!$B$12</definedName>
    <definedName name="L_CO2_costs">'Summary options'!$B$7</definedName>
    <definedName name="L_interpol">Coverpage!$B$17</definedName>
    <definedName name="L_InterpolateX">_xlfn.LAMBDA(_xlpm.searchvalue,_xlpm.searchrange,_xlpm.valuerange, _xlfn.LET(_xlpm.LB,_xlfn.XLOOKUP(_xlpm.searchvalue,_xlpm.searchrange,_xlpm.searchrange,,-1),_xlpm.UB,_xlfn.XLOOKUP(_xlpm.searchvalue,_xlpm.searchrange,_xlpm.searchrange,,1),_xlpm.LV,_xlfn.XLOOKUP(_xlpm.searchvalue,_xlpm.searchrange,_xlpm.valuerange,,-1),_xlpm.UV,_xlfn.XLOOKUP(_xlpm.searchvalue,_xlpm.searchrange,_xlpm.valuerange,,1), IF(OR(_xlpm.searchvalue&lt;MIN(_xlpm.searchrange),_xlpm.searchvalue&gt;MAX(_xlpm.searchrange)),NA(),_xlpm.LV+IF(_xlpm.LB=_xlpm.searchvalue,0,(_xlpm.searchvalue-_xlpm.LB)/(_xlpm.UB-_xlpm.LB)*(_xlpm.UV-_xlpm.LV)))))</definedName>
    <definedName name="LHV">'Reference plant'!$B$11</definedName>
    <definedName name="Name_branche">Overview!$B$7</definedName>
    <definedName name="Name_standard_plant">Overview!$B$8</definedName>
    <definedName name="O_and_M_costs_perc">'Financial parameters'!$B$6</definedName>
    <definedName name="Operating_hours_annual">'Reference plant'!$B$7</definedName>
    <definedName name="Power_cons_annual">'Reference plant'!$B$6</definedName>
    <definedName name="_xlnm.Print_Area" localSheetId="2">'Summary options'!$A$1:$G$30</definedName>
    <definedName name="Prod_volume_annual">'Reference plant'!$B$8</definedName>
    <definedName name="Tax_percentage">'Financial parameters'!$B$4</definedName>
    <definedName name="WACC">'Financial parameters'!$B$2</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 xmlns:xlwcv="http://schemas.microsoft.com/office/spreadsheetml/2024/workbookCompatibilityVersion" uri="{D14903EA-33C4-47F7-8F05-3474C54BE107}">
      <xlwcv:version setVersion="2"/>
    </ext>
  </extLst>
</workbook>
</file>

<file path=xl/calcChain.xml><?xml version="1.0" encoding="utf-8"?>
<calcChain xmlns="http://schemas.openxmlformats.org/spreadsheetml/2006/main">
  <c r="B17" i="17" l="1" a="1"/>
  <c r="H12" i="7"/>
  <c r="H13" i="7"/>
  <c r="H11" i="7"/>
  <c r="H9" i="7"/>
  <c r="H10" i="7"/>
  <c r="H8" i="7"/>
  <c r="H5" i="7"/>
  <c r="H6" i="7"/>
  <c r="H4" i="7"/>
  <c r="B2" i="29"/>
  <c r="B2" i="28"/>
  <c r="B2" i="27"/>
  <c r="B2" i="26"/>
  <c r="B2" i="6"/>
  <c r="C41" i="29"/>
  <c r="C39" i="29"/>
  <c r="C41" i="28"/>
  <c r="C39" i="28"/>
  <c r="C41" i="27"/>
  <c r="C39" i="27"/>
  <c r="C41" i="26"/>
  <c r="C39" i="26"/>
  <c r="F23" i="5"/>
  <c r="F22" i="5"/>
  <c r="F21" i="5"/>
  <c r="F20" i="5"/>
  <c r="F19" i="5"/>
  <c r="F18" i="5"/>
  <c r="E23" i="5"/>
  <c r="E22" i="5"/>
  <c r="E21" i="5"/>
  <c r="E20" i="5"/>
  <c r="E19" i="5"/>
  <c r="E18" i="5"/>
  <c r="D23" i="5"/>
  <c r="D22" i="5"/>
  <c r="D21" i="5"/>
  <c r="D20" i="5"/>
  <c r="D19" i="5"/>
  <c r="D18" i="5"/>
  <c r="C23" i="5"/>
  <c r="C22" i="5"/>
  <c r="C21" i="5"/>
  <c r="C20" i="5"/>
  <c r="C19" i="5"/>
  <c r="C18" i="5"/>
  <c r="B59" i="29"/>
  <c r="B50" i="29"/>
  <c r="B51" i="29" s="1"/>
  <c r="B46" i="29"/>
  <c r="B31" i="29"/>
  <c r="B30" i="29"/>
  <c r="G25" i="29"/>
  <c r="F25" i="29"/>
  <c r="E25" i="29"/>
  <c r="D25" i="29"/>
  <c r="C25" i="29"/>
  <c r="B25" i="29"/>
  <c r="B20" i="29"/>
  <c r="B19" i="29"/>
  <c r="B21" i="29" s="1"/>
  <c r="B17" i="29"/>
  <c r="B18" i="29" s="1"/>
  <c r="B16" i="29"/>
  <c r="F27" i="5" s="1"/>
  <c r="B13" i="29"/>
  <c r="B3" i="29"/>
  <c r="B59" i="28"/>
  <c r="B50" i="28"/>
  <c r="B51" i="28" s="1"/>
  <c r="B46" i="28"/>
  <c r="B31" i="28"/>
  <c r="B30" i="28"/>
  <c r="G25" i="28"/>
  <c r="F25" i="28"/>
  <c r="E25" i="28"/>
  <c r="D25" i="28"/>
  <c r="C25" i="28"/>
  <c r="B25" i="28"/>
  <c r="B20" i="28"/>
  <c r="B19" i="28"/>
  <c r="B21" i="28" s="1"/>
  <c r="B17" i="28"/>
  <c r="B18" i="28" s="1"/>
  <c r="B16" i="28"/>
  <c r="E27" i="5" s="1"/>
  <c r="B13" i="28"/>
  <c r="B3" i="28"/>
  <c r="B59" i="27"/>
  <c r="B50" i="27"/>
  <c r="B51" i="27" s="1"/>
  <c r="B46" i="27"/>
  <c r="B31" i="27"/>
  <c r="B30" i="27"/>
  <c r="G25" i="27"/>
  <c r="F25" i="27"/>
  <c r="E25" i="27"/>
  <c r="D25" i="27"/>
  <c r="C25" i="27"/>
  <c r="B25" i="27"/>
  <c r="B20" i="27"/>
  <c r="B19" i="27"/>
  <c r="B21" i="27" s="1"/>
  <c r="B17" i="27"/>
  <c r="B18" i="27" s="1"/>
  <c r="B16" i="27"/>
  <c r="D27" i="5" s="1"/>
  <c r="B13" i="27"/>
  <c r="B3" i="27"/>
  <c r="B59" i="26"/>
  <c r="B50" i="26"/>
  <c r="B51" i="26" s="1"/>
  <c r="B46" i="26"/>
  <c r="B31" i="26"/>
  <c r="B30" i="26"/>
  <c r="G25" i="26"/>
  <c r="F25" i="26"/>
  <c r="E25" i="26"/>
  <c r="D25" i="26"/>
  <c r="C25" i="26"/>
  <c r="B25" i="26"/>
  <c r="B20" i="26"/>
  <c r="B19" i="26"/>
  <c r="B21" i="26" s="1"/>
  <c r="B17" i="26"/>
  <c r="B18" i="26" s="1"/>
  <c r="B16" i="26"/>
  <c r="C27" i="5" s="1"/>
  <c r="B13" i="26"/>
  <c r="B3" i="26"/>
  <c r="B45" i="3"/>
  <c r="B44" i="3"/>
  <c r="L53" i="4" a="1"/>
  <c r="L54" i="4" a="1"/>
  <c r="L55" i="4" a="1"/>
  <c r="L56" i="4" a="1"/>
  <c r="L52" i="4" a="1"/>
  <c r="K53" i="4"/>
  <c r="K54" i="4"/>
  <c r="K55" i="4"/>
  <c r="K56" i="4"/>
  <c r="K52" i="4"/>
  <c r="J53" i="4"/>
  <c r="J54" i="4"/>
  <c r="J55" i="4"/>
  <c r="J56" i="4"/>
  <c r="J52" i="4"/>
  <c r="C8" i="5"/>
  <c r="B3" i="6"/>
  <c r="B2" i="5"/>
  <c r="B1" i="5"/>
  <c r="B26" i="3"/>
  <c r="B23" i="5"/>
  <c r="B22" i="5"/>
  <c r="B21" i="5"/>
  <c r="B19" i="5"/>
  <c r="B16" i="6"/>
  <c r="B27" i="5" s="1"/>
  <c r="B18" i="5"/>
  <c r="B46" i="6"/>
  <c r="B17" i="6"/>
  <c r="B13" i="6"/>
  <c r="B50" i="6"/>
  <c r="B51" i="6" s="1"/>
  <c r="G25" i="6"/>
  <c r="F25" i="6"/>
  <c r="E25" i="6"/>
  <c r="D25" i="6"/>
  <c r="C25" i="6"/>
  <c r="B25" i="6"/>
  <c r="F11" i="7"/>
  <c r="F12" i="7" s="1"/>
  <c r="F13" i="7" s="1"/>
  <c r="F8" i="7"/>
  <c r="F9" i="7" s="1"/>
  <c r="F10" i="7" s="1"/>
  <c r="F7" i="7"/>
  <c r="F4" i="7"/>
  <c r="F5" i="7" s="1"/>
  <c r="F6" i="7" s="1"/>
  <c r="B6" i="5"/>
  <c r="R13" i="5" s="1"/>
  <c r="B23" i="3" s="1"/>
  <c r="T2" i="5"/>
  <c r="R11" i="5" s="1"/>
  <c r="D12" i="5"/>
  <c r="E12" i="5"/>
  <c r="B12" i="5"/>
  <c r="B10" i="5"/>
  <c r="A14" i="5"/>
  <c r="Q7" i="5"/>
  <c r="R7" i="5" s="1"/>
  <c r="Q6" i="5"/>
  <c r="R6" i="5" s="1"/>
  <c r="Q5" i="5"/>
  <c r="R5" i="5" s="1"/>
  <c r="Q4" i="5"/>
  <c r="R4" i="5" s="1"/>
  <c r="Q3" i="5"/>
  <c r="R3" i="5" s="1"/>
  <c r="Q2" i="5"/>
  <c r="R2" i="5" s="1"/>
  <c r="H52" i="4"/>
  <c r="B27" i="3"/>
  <c r="G52" i="4"/>
  <c r="I52" i="4" s="1"/>
  <c r="G53" i="4"/>
  <c r="I53" i="4" s="1"/>
  <c r="G54" i="4"/>
  <c r="I54" i="4" s="1"/>
  <c r="G55" i="4"/>
  <c r="G56" i="4"/>
  <c r="I56" i="4" s="1"/>
  <c r="D51" i="4"/>
  <c r="E51" i="4"/>
  <c r="F51" i="4"/>
  <c r="C51" i="4"/>
  <c r="C33" i="4"/>
  <c r="C34" i="4" s="1"/>
  <c r="C35" i="4" s="1"/>
  <c r="C36" i="4" s="1"/>
  <c r="B38" i="4"/>
  <c r="A37" i="4"/>
  <c r="A38" i="4" s="1"/>
  <c r="B32" i="4"/>
  <c r="C19" i="4"/>
  <c r="C20" i="4" s="1"/>
  <c r="C21" i="4" s="1"/>
  <c r="C22" i="4" s="1"/>
  <c r="B24" i="4"/>
  <c r="A23" i="4"/>
  <c r="A24" i="4" s="1"/>
  <c r="B18" i="4"/>
  <c r="B3" i="3"/>
  <c r="B2" i="3"/>
  <c r="C43" i="26" l="1" a="1"/>
  <c r="B35" i="3" a="1"/>
  <c r="B42" i="3" s="1"/>
  <c r="C43" i="6" a="1"/>
  <c r="C43" i="27" a="1"/>
  <c r="C43" i="29" a="1"/>
  <c r="C43" i="28" a="1"/>
  <c r="B20" i="5"/>
  <c r="B59" i="6"/>
  <c r="B37" i="5"/>
  <c r="B36" i="5"/>
  <c r="B37" i="3"/>
  <c r="B18" i="6"/>
  <c r="R10" i="5"/>
  <c r="E14" i="5" s="1" a="1"/>
  <c r="I55" i="4"/>
  <c r="B20" i="6"/>
  <c r="B19" i="6"/>
  <c r="B34" i="3"/>
  <c r="B41" i="3" s="1"/>
  <c r="B31" i="6"/>
  <c r="B30" i="6"/>
  <c r="B22" i="3"/>
  <c r="B30" i="3"/>
  <c r="B29" i="3" a="1"/>
  <c r="B31" i="3" s="1"/>
  <c r="G51" i="4"/>
  <c r="C37" i="4"/>
  <c r="C23" i="4"/>
  <c r="C24" i="4" s="1"/>
  <c r="B20" i="3" a="1"/>
  <c r="B19" i="3" a="1"/>
  <c r="C38" i="28" l="1" a="1"/>
  <c r="C38" i="29" a="1"/>
  <c r="C42" i="28" a="1"/>
  <c r="C42" i="29" a="1"/>
  <c r="C38" i="26" a="1"/>
  <c r="C38" i="27" a="1"/>
  <c r="C42" i="26" a="1"/>
  <c r="C42" i="27" a="1"/>
  <c r="C42" i="6" a="1"/>
  <c r="C37" i="28"/>
  <c r="C37" i="29"/>
  <c r="C37" i="26"/>
  <c r="C37" i="27"/>
  <c r="C38" i="6" a="1"/>
  <c r="C50" i="5" a="1"/>
  <c r="B41" i="5"/>
  <c r="C49" i="5" s="1" a="1"/>
  <c r="C47" i="5" a="1"/>
  <c r="B40" i="5"/>
  <c r="C46" i="5" s="1"/>
  <c r="B38" i="3"/>
  <c r="B60" i="29" s="1"/>
  <c r="F30" i="5" s="1"/>
  <c r="B21" i="6"/>
  <c r="D14" i="5" a="1"/>
  <c r="B14" i="5" a="1"/>
  <c r="C38" i="4"/>
  <c r="C37" i="6"/>
  <c r="B26" i="29" l="1"/>
  <c r="B47" i="29" s="1"/>
  <c r="B26" i="27"/>
  <c r="B47" i="27" s="1"/>
  <c r="B26" i="26"/>
  <c r="B47" i="26" s="1"/>
  <c r="B26" i="28"/>
  <c r="B47" i="28" s="1"/>
  <c r="B40" i="28"/>
  <c r="B40" i="27"/>
  <c r="B40" i="29"/>
  <c r="B40" i="26"/>
  <c r="B60" i="27"/>
  <c r="D30" i="5" s="1"/>
  <c r="B60" i="28"/>
  <c r="E30" i="5" s="1"/>
  <c r="B39" i="3"/>
  <c r="B60" i="26"/>
  <c r="C30" i="5" s="1"/>
  <c r="B60" i="6"/>
  <c r="B30" i="5" s="1"/>
  <c r="C14" i="5"/>
  <c r="B26" i="6"/>
  <c r="B47" i="6" s="1"/>
  <c r="C41" i="6"/>
  <c r="C39" i="6"/>
  <c r="C36" i="28" l="1"/>
  <c r="B35" i="28" s="1"/>
  <c r="B44" i="28" s="1"/>
  <c r="B48" i="28" s="1"/>
  <c r="C36" i="29"/>
  <c r="B35" i="29" s="1"/>
  <c r="B44" i="29" s="1"/>
  <c r="B48" i="29" s="1"/>
  <c r="C36" i="26"/>
  <c r="B35" i="26" s="1"/>
  <c r="B44" i="26" s="1"/>
  <c r="B48" i="26" s="1"/>
  <c r="C36" i="27"/>
  <c r="B35" i="27" s="1"/>
  <c r="B44" i="27" s="1"/>
  <c r="B48" i="27" s="1"/>
  <c r="C36" i="6"/>
  <c r="B56" i="28" l="1"/>
  <c r="E29" i="5" s="1"/>
  <c r="B54" i="28"/>
  <c r="B57" i="28" s="1"/>
  <c r="B53" i="28"/>
  <c r="E25" i="5" s="1"/>
  <c r="B55" i="28"/>
  <c r="B56" i="29"/>
  <c r="F29" i="5" s="1"/>
  <c r="B53" i="29"/>
  <c r="F25" i="5" s="1"/>
  <c r="B54" i="29"/>
  <c r="B57" i="29" s="1"/>
  <c r="B55" i="29"/>
  <c r="B53" i="26"/>
  <c r="C25" i="5" s="1"/>
  <c r="B56" i="26"/>
  <c r="C29" i="5" s="1"/>
  <c r="B54" i="26"/>
  <c r="B57" i="26" s="1"/>
  <c r="B55" i="26"/>
  <c r="B56" i="27"/>
  <c r="D29" i="5" s="1"/>
  <c r="B53" i="27"/>
  <c r="D25" i="5" s="1"/>
  <c r="B54" i="27"/>
  <c r="B57" i="27" s="1"/>
  <c r="B55" i="27"/>
  <c r="F28" i="5" l="1"/>
  <c r="F26" i="5"/>
  <c r="E28" i="5"/>
  <c r="E26" i="5"/>
  <c r="D28" i="5"/>
  <c r="D26" i="5"/>
  <c r="C28" i="5"/>
  <c r="C26" i="5"/>
  <c r="B45" i="5"/>
  <c r="D45" i="5" s="1"/>
  <c r="B48" i="5"/>
  <c r="D48" i="5" s="1"/>
  <c r="B40" i="6" l="1"/>
  <c r="B35" i="6" s="1"/>
  <c r="B44" i="6" s="1"/>
  <c r="B48" i="6" s="1"/>
  <c r="B53" i="6" l="1"/>
  <c r="B54" i="6"/>
  <c r="B57" i="6" s="1"/>
  <c r="B55" i="6"/>
  <c r="B56" i="6"/>
  <c r="B25" i="5" l="1"/>
  <c r="B29" i="5"/>
  <c r="B26" i="5"/>
  <c r="B28" i="5" l="1"/>
</calcChain>
</file>

<file path=xl/metadata.xml><?xml version="1.0" encoding="utf-8"?>
<metadata xmlns="http://schemas.openxmlformats.org/spreadsheetml/2006/main" xmlns:xlrd="http://schemas.microsoft.com/office/spreadsheetml/2017/richdata" xmlns:xda="http://schemas.microsoft.com/office/spreadsheetml/2017/dynamicarray">
  <metadataTypes count="1">
    <metadataType name="XLDAPR" minSupportedVersion="120000" copy="1" pasteAll="1" pasteValues="1" merge="1" splitFirst="1" rowColShift="1" clearFormats="1" clearComments="1" assign="1" coerce="1" cellMeta="1"/>
  </metadataTypes>
  <futureMetadata name="XLDAPR" count="1">
    <bk>
      <extLst>
        <ext uri="{bdbb8cdc-fa1e-496e-a857-3c3f30c029c3}">
          <xda:dynamicArrayProperties fDynamic="1" fCollapsed="0"/>
        </ext>
      </extLst>
    </bk>
  </futureMetadata>
  <cellMetadata count="1">
    <bk>
      <rc t="1" v="0"/>
    </bk>
  </cellMetadata>
</metadata>
</file>

<file path=xl/sharedStrings.xml><?xml version="1.0" encoding="utf-8"?>
<sst xmlns="http://schemas.openxmlformats.org/spreadsheetml/2006/main" count="679" uniqueCount="277">
  <si>
    <t>Version</t>
  </si>
  <si>
    <t>Basic VIBE calculator</t>
  </si>
  <si>
    <t>Business case calculations for single solely on 2030 prices, no tax impact etc, no ETS 2 input, simplified CAPEX subsidy, simplified SDE++. Including combination of measures in calculation (mainly energy tax impact)</t>
  </si>
  <si>
    <t>Release date</t>
  </si>
  <si>
    <t>Questions/Remarks</t>
  </si>
  <si>
    <t>info@vibe2030.nl</t>
  </si>
  <si>
    <t>DISCLAIMER</t>
  </si>
  <si>
    <t>password for unlock</t>
  </si>
  <si>
    <t>Vibe2030</t>
  </si>
  <si>
    <t>VIBE calculator</t>
  </si>
  <si>
    <t>Overview</t>
  </si>
  <si>
    <t>Name of branche</t>
  </si>
  <si>
    <t>Name of standardized plant</t>
  </si>
  <si>
    <t>Instructions</t>
  </si>
  <si>
    <t>One workbook per standardized plant</t>
  </si>
  <si>
    <t>Fill in branche and name of standardized plant on this tab</t>
  </si>
  <si>
    <t>Fill in basic parameters standarized plant in tab ''Standard plant'. Change only yellow cells. Orange cells are proposed data</t>
  </si>
  <si>
    <t xml:space="preserve">    Required parameters are: annual gas &amp; electricity consumption and annual operating hours</t>
  </si>
  <si>
    <t>Fill in the relevant parameters for the top 5 energy savings options in tabs 'Option 1 - 5'. Change only yellow cells. Orange cells are proposed data</t>
  </si>
  <si>
    <t xml:space="preserve">    Required parameters per option are: change annual gas &amp; electricity consumption, annual operating hours of that option, CAPEX, subsidy parameters</t>
  </si>
  <si>
    <t>End user:</t>
  </si>
  <si>
    <t>Results are shown on the 'Summary options' tab, you can choose the energy price scenario and toggle with or without CO2 costs</t>
  </si>
  <si>
    <t>Color coding of the cells containing values</t>
  </si>
  <si>
    <t>Changeable</t>
  </si>
  <si>
    <t>Input</t>
  </si>
  <si>
    <t>Yes</t>
  </si>
  <si>
    <t>Result</t>
  </si>
  <si>
    <t>No</t>
  </si>
  <si>
    <t>Calculation/Intermediate result</t>
  </si>
  <si>
    <t>Fixed or general parameter</t>
  </si>
  <si>
    <t>Proposed value</t>
  </si>
  <si>
    <t>General remarks</t>
  </si>
  <si>
    <t>Values to be entered within realistic range</t>
  </si>
  <si>
    <t>All worksheets have been locked</t>
  </si>
  <si>
    <t>Background of the calculations</t>
  </si>
  <si>
    <t>Energy taxes</t>
  </si>
  <si>
    <t>Based upon dutch 'staffel' system. Annual esclation included</t>
  </si>
  <si>
    <t>Electricity grid costs</t>
  </si>
  <si>
    <t>Typical grid costs based on tarief bladen, depending on aansluitvermogen. Only fixed capacity contracts included. For lower capacity also EUR/kWh component included. Escalation depends also aansluitvermogen. Aansluitvermogen calculated based upon annual consumption and annual number of operating hours</t>
  </si>
  <si>
    <t>Gas grid costs</t>
  </si>
  <si>
    <t>Typical grid costs based on tarief bladen. Including annual escalation. Capacity calculated based upon annual consumption and annual number of operating hours</t>
  </si>
  <si>
    <t>CO2 costs</t>
  </si>
  <si>
    <t>Based upon ETS 1 methodology, Assumption no change in free allocation due to energy saving measures</t>
  </si>
  <si>
    <t>Commodity energy costs</t>
  </si>
  <si>
    <t>Based upon several public scenario's</t>
  </si>
  <si>
    <t>Operation&amp; maintenance costs</t>
  </si>
  <si>
    <t>Fixed percentage of CAPEX costs</t>
  </si>
  <si>
    <t>CAPEX subsidy</t>
  </si>
  <si>
    <t>SDE++ subsidy</t>
  </si>
  <si>
    <t>Branche</t>
  </si>
  <si>
    <t>List with scenario's</t>
  </si>
  <si>
    <t>Year</t>
  </si>
  <si>
    <t>Standard plant</t>
  </si>
  <si>
    <t>Energy scenario</t>
  </si>
  <si>
    <t>Market FW 2030 (juni 2026)</t>
  </si>
  <si>
    <t>Price year</t>
  </si>
  <si>
    <t>[FUTURE USE]</t>
  </si>
  <si>
    <t>Escalation year grid &amp; tax</t>
  </si>
  <si>
    <t>marginal</t>
  </si>
  <si>
    <t>The energy tax and electricity grid impact is calculated per option on a marginal basis</t>
  </si>
  <si>
    <t>Inclusion CO2 ETS 1 costs</t>
  </si>
  <si>
    <t>average</t>
  </si>
  <si>
    <t>The energy tax and electricity grid impact is calculated from the averaged values over the total consumption [EUR/MWh]</t>
  </si>
  <si>
    <t>Marginal, average or combined impact</t>
  </si>
  <si>
    <t>combined</t>
  </si>
  <si>
    <t>The energy tax and electricity grid impact is calculated per option based upon the total change in energy consumption due to the cumulative effect of the selected options</t>
  </si>
  <si>
    <t>index</t>
  </si>
  <si>
    <r>
      <t>[EUR/MWh</t>
    </r>
    <r>
      <rPr>
        <i/>
        <vertAlign val="subscript"/>
        <sz val="11"/>
        <color theme="1"/>
        <rFont val="Calibri"/>
        <family val="2"/>
        <scheme val="minor"/>
      </rPr>
      <t>HHV</t>
    </r>
    <r>
      <rPr>
        <i/>
        <sz val="11"/>
        <color theme="1"/>
        <rFont val="Calibri"/>
        <family val="2"/>
        <scheme val="minor"/>
      </rPr>
      <t>]</t>
    </r>
  </si>
  <si>
    <r>
      <t>[EUR/Nm</t>
    </r>
    <r>
      <rPr>
        <i/>
        <vertAlign val="superscript"/>
        <sz val="11"/>
        <color theme="1"/>
        <rFont val="Calibri"/>
        <family val="2"/>
        <scheme val="minor"/>
      </rPr>
      <t>3</t>
    </r>
    <r>
      <rPr>
        <i/>
        <sz val="11"/>
        <color theme="1"/>
        <rFont val="Calibri"/>
        <family val="2"/>
        <scheme val="minor"/>
      </rPr>
      <t>]</t>
    </r>
  </si>
  <si>
    <t>[EUR/MWH]</t>
  </si>
  <si>
    <t>[EUR/ton]</t>
  </si>
  <si>
    <t>Year in escalation calculation</t>
  </si>
  <si>
    <t>Option included in combined impact?</t>
  </si>
  <si>
    <t>Change in natural gas</t>
  </si>
  <si>
    <t>Nm3/year</t>
  </si>
  <si>
    <t>Change in electricity</t>
  </si>
  <si>
    <t>kWh/year</t>
  </si>
  <si>
    <t>CAPEX</t>
  </si>
  <si>
    <t>EUR</t>
  </si>
  <si>
    <t>Pay back time</t>
  </si>
  <si>
    <t>years</t>
  </si>
  <si>
    <t>NPV</t>
  </si>
  <si>
    <t>Scope 1 CO2 reduction</t>
  </si>
  <si>
    <t>ton/year</t>
  </si>
  <si>
    <t>Minimal CO2 price</t>
  </si>
  <si>
    <r>
      <t>EUR/ton CO</t>
    </r>
    <r>
      <rPr>
        <b/>
        <vertAlign val="subscript"/>
        <sz val="11"/>
        <color theme="0"/>
        <rFont val="Calibri"/>
        <family val="2"/>
        <scheme val="minor"/>
      </rPr>
      <t>2</t>
    </r>
  </si>
  <si>
    <t>Levelized costs of heat</t>
  </si>
  <si>
    <r>
      <t>EUR/MWh</t>
    </r>
    <r>
      <rPr>
        <b/>
        <vertAlign val="subscript"/>
        <sz val="11"/>
        <color theme="0"/>
        <rFont val="Calibri"/>
        <family val="2"/>
        <scheme val="minor"/>
      </rPr>
      <t>th</t>
    </r>
  </si>
  <si>
    <t>Energy reduction</t>
  </si>
  <si>
    <t>Total change in natural gas (combined)</t>
  </si>
  <si>
    <r>
      <t>Nm</t>
    </r>
    <r>
      <rPr>
        <vertAlign val="superscript"/>
        <sz val="11"/>
        <color theme="1"/>
        <rFont val="Calibri"/>
        <family val="2"/>
        <scheme val="minor"/>
      </rPr>
      <t>3</t>
    </r>
    <r>
      <rPr>
        <sz val="11"/>
        <color theme="1"/>
        <rFont val="Calibri"/>
        <family val="2"/>
        <scheme val="minor"/>
      </rPr>
      <t>/year</t>
    </r>
  </si>
  <si>
    <t>Total change in electricity (combined)</t>
  </si>
  <si>
    <t>Grid costs impact</t>
  </si>
  <si>
    <t>Delta contract capacity gas</t>
  </si>
  <si>
    <t>Nm3/hr</t>
  </si>
  <si>
    <t>Delta contract capacity electricity</t>
  </si>
  <si>
    <t>kWe</t>
  </si>
  <si>
    <t>Profits  and loss</t>
  </si>
  <si>
    <t>Gas</t>
  </si>
  <si>
    <t>EUR/yr</t>
  </si>
  <si>
    <r>
      <t>EUR/Nm</t>
    </r>
    <r>
      <rPr>
        <vertAlign val="superscript"/>
        <sz val="11"/>
        <color theme="1"/>
        <rFont val="Calibri"/>
        <family val="2"/>
        <scheme val="minor"/>
      </rPr>
      <t>3</t>
    </r>
    <r>
      <rPr>
        <sz val="11"/>
        <color theme="1"/>
        <rFont val="Calibri"/>
        <family val="2"/>
        <scheme val="minor"/>
      </rPr>
      <t xml:space="preserve"> change</t>
    </r>
  </si>
  <si>
    <t xml:space="preserve">   Delta grid costs</t>
  </si>
  <si>
    <t xml:space="preserve">  Delta tax costs</t>
  </si>
  <si>
    <t>Electricity</t>
  </si>
  <si>
    <t>EUR/kWh change</t>
  </si>
  <si>
    <t xml:space="preserve">  Delta grid</t>
  </si>
  <si>
    <t xml:space="preserve">  Delta tax</t>
  </si>
  <si>
    <t>Annual gas consumption</t>
  </si>
  <si>
    <t>Annual electricity consumption</t>
  </si>
  <si>
    <t>Operating hours per year</t>
  </si>
  <si>
    <t>hours/year</t>
  </si>
  <si>
    <t>Annual production volume</t>
  </si>
  <si>
    <t>Boiler efficiency</t>
  </si>
  <si>
    <t>%LHV</t>
  </si>
  <si>
    <t>Heating value natural gas</t>
  </si>
  <si>
    <t>Emission factor gas</t>
  </si>
  <si>
    <t>Excess factor contract capacity gas</t>
  </si>
  <si>
    <t>Excess factor contract capacity electr</t>
  </si>
  <si>
    <t>Calculation energy taxes</t>
  </si>
  <si>
    <t xml:space="preserve">Energy tax gas </t>
  </si>
  <si>
    <t>EUR/year</t>
  </si>
  <si>
    <t>Energy tax electricity</t>
  </si>
  <si>
    <t xml:space="preserve">Escalation factor gas tax </t>
  </si>
  <si>
    <t>Escalation factor elec tax</t>
  </si>
  <si>
    <t>Calculation grid costs</t>
  </si>
  <si>
    <t>Contract capacity gas</t>
  </si>
  <si>
    <t>Contract capacity electricity</t>
  </si>
  <si>
    <t>kW</t>
  </si>
  <si>
    <t>Escalation gas grid costs</t>
  </si>
  <si>
    <t>Escalation elec grid costs</t>
  </si>
  <si>
    <t>Escalation factor gas grid costs</t>
  </si>
  <si>
    <t>Escalation factor elec grid costs</t>
  </si>
  <si>
    <t>Grid costs gas</t>
  </si>
  <si>
    <t>Grid costs electricity</t>
  </si>
  <si>
    <t>Total energy consumption</t>
  </si>
  <si>
    <t>Gas as percentage of total energy</t>
  </si>
  <si>
    <t>gas</t>
  </si>
  <si>
    <t>Average tax &amp; grid natural gas</t>
  </si>
  <si>
    <t>Average tax &amp; grid electricity</t>
  </si>
  <si>
    <t>EUR/kWh</t>
  </si>
  <si>
    <t>Number of option</t>
  </si>
  <si>
    <t xml:space="preserve">Name option </t>
  </si>
  <si>
    <t>Annual change of natural gas consumption</t>
  </si>
  <si>
    <t>Annual change of electricity consumption</t>
  </si>
  <si>
    <t>kWh</t>
  </si>
  <si>
    <t>Operating hours</t>
  </si>
  <si>
    <t>hrs/yr</t>
  </si>
  <si>
    <t>None</t>
  </si>
  <si>
    <t>Annual SDE++ delivery volume</t>
  </si>
  <si>
    <t>Reduction scope 1 emissions</t>
  </si>
  <si>
    <t>ton CO2/year</t>
  </si>
  <si>
    <t>Fossil heat replaced</t>
  </si>
  <si>
    <t>Power natural gas</t>
  </si>
  <si>
    <t>Electrical power</t>
  </si>
  <si>
    <t>Effective COP on natural gas</t>
  </si>
  <si>
    <t>SDE++ calculation</t>
  </si>
  <si>
    <t>Correctiebedrag factor</t>
  </si>
  <si>
    <t>Vollast uren</t>
  </si>
  <si>
    <t>Min. bedrag</t>
  </si>
  <si>
    <t>* TTF_HHV</t>
  </si>
  <si>
    <t>* elektriciteit</t>
  </si>
  <si>
    <t>* ETS</t>
  </si>
  <si>
    <t>Basis bedrag</t>
  </si>
  <si>
    <t>Marginal per option</t>
  </si>
  <si>
    <t xml:space="preserve">   Delta commodity</t>
  </si>
  <si>
    <t xml:space="preserve">  Delta CO2</t>
  </si>
  <si>
    <t xml:space="preserve">  Delta commodity</t>
  </si>
  <si>
    <t>Delta margin</t>
  </si>
  <si>
    <t>O&amp;M costs</t>
  </si>
  <si>
    <t>SDE+ subsidy</t>
  </si>
  <si>
    <t>Nett</t>
  </si>
  <si>
    <t>Nett CAPEX</t>
  </si>
  <si>
    <t>IRR</t>
  </si>
  <si>
    <t>Levelized costs of replaced CO2</t>
  </si>
  <si>
    <t>EUR/ton CO2</t>
  </si>
  <si>
    <t>Total energy reduction</t>
  </si>
  <si>
    <t>Commodity price scenario's</t>
  </si>
  <si>
    <t>KEV 2022</t>
  </si>
  <si>
    <t>KEV 2024</t>
  </si>
  <si>
    <t>ETM Koersvaste midden weg</t>
  </si>
  <si>
    <t>User 1</t>
  </si>
  <si>
    <t>User 2</t>
  </si>
  <si>
    <t xml:space="preserve">Gas </t>
  </si>
  <si>
    <t>Power</t>
  </si>
  <si>
    <t>CO2</t>
  </si>
  <si>
    <r>
      <t>[EUR/MWh</t>
    </r>
    <r>
      <rPr>
        <vertAlign val="subscript"/>
        <sz val="11"/>
        <color theme="1"/>
        <rFont val="Calibri"/>
        <family val="2"/>
        <scheme val="minor"/>
      </rPr>
      <t>HHV</t>
    </r>
    <r>
      <rPr>
        <sz val="11"/>
        <color theme="1"/>
        <rFont val="Calibri"/>
        <family val="2"/>
        <scheme val="minor"/>
      </rPr>
      <t>]</t>
    </r>
  </si>
  <si>
    <t>[EUR/MWh]</t>
  </si>
  <si>
    <t>Energy tax gas</t>
  </si>
  <si>
    <t>Annual increase</t>
  </si>
  <si>
    <t>year on year</t>
  </si>
  <si>
    <t>Staffel</t>
  </si>
  <si>
    <t>Prijs</t>
  </si>
  <si>
    <t>Nm3/jaar</t>
  </si>
  <si>
    <t>EUR/Nm3</t>
  </si>
  <si>
    <t>EUR/jaar</t>
  </si>
  <si>
    <t>kWh/jaar</t>
  </si>
  <si>
    <t>Gas network costs</t>
  </si>
  <si>
    <t>Aansluit recht</t>
  </si>
  <si>
    <t>Transport recht</t>
  </si>
  <si>
    <t xml:space="preserve">Transport </t>
  </si>
  <si>
    <t>EUR per Nm3/hr</t>
  </si>
  <si>
    <t>Electricity network costs</t>
  </si>
  <si>
    <t>Aansluitvermogen</t>
  </si>
  <si>
    <t>Spanning</t>
  </si>
  <si>
    <t>kW contract</t>
  </si>
  <si>
    <t>kW max</t>
  </si>
  <si>
    <t>vast recht</t>
  </si>
  <si>
    <t>Totaal vastrecht</t>
  </si>
  <si>
    <t>Totaal variabel</t>
  </si>
  <si>
    <t>[kW]</t>
  </si>
  <si>
    <t>[V]</t>
  </si>
  <si>
    <t>EUR/kW</t>
  </si>
  <si>
    <r>
      <t>EUR/kW</t>
    </r>
    <r>
      <rPr>
        <i/>
        <vertAlign val="subscript"/>
        <sz val="10"/>
        <color theme="1"/>
        <rFont val="Calibri"/>
        <family val="2"/>
        <scheme val="minor"/>
      </rPr>
      <t>max</t>
    </r>
    <r>
      <rPr>
        <i/>
        <sz val="10"/>
        <color theme="1"/>
        <rFont val="Calibri"/>
        <family val="2"/>
        <scheme val="minor"/>
      </rPr>
      <t xml:space="preserve"> per maand</t>
    </r>
  </si>
  <si>
    <t>Type SDE++</t>
  </si>
  <si>
    <t>Min bedrag</t>
  </si>
  <si>
    <t>* TTF</t>
  </si>
  <si>
    <t>Procesgeïntegreerde warmtepomp in een verdampingsproces (8.000 uur)</t>
  </si>
  <si>
    <t>Procesgeïntegreerde warmtepomp in een verdampingsproces (5.000 uur)</t>
  </si>
  <si>
    <t>Procesgeïntegreerde warmtepomp in een verdampingsproces (3.000 uur)</t>
  </si>
  <si>
    <t>E-boiler</t>
  </si>
  <si>
    <t>Industriële warmtepomp, open systeem (8.000 uur)</t>
  </si>
  <si>
    <t>Industriële warmtepomp, open systeem (5.000 uur)</t>
  </si>
  <si>
    <t>Industriële warmtepomp, open systeem (3.000 uur)</t>
  </si>
  <si>
    <t>Industriële warmtepomp, gesloten systeem (8.000 uur)</t>
  </si>
  <si>
    <t>Industriële warmtepomp, gesloten systeem (5.000 uur)</t>
  </si>
  <si>
    <t>Industriële warmtepomp, gesloten systeem (3.000 uur)</t>
  </si>
  <si>
    <t>WACC</t>
  </si>
  <si>
    <t>Depreciation period</t>
  </si>
  <si>
    <t>Tax percentage</t>
  </si>
  <si>
    <t>[NOT IN USE]</t>
  </si>
  <si>
    <t>O&amp;M cost per year</t>
  </si>
  <si>
    <t>of CAPEX</t>
  </si>
  <si>
    <t>VIBE Consultant:</t>
  </si>
  <si>
    <t xml:space="preserve">MVR on distillation columns of glycerine, water and methanol </t>
  </si>
  <si>
    <t>Top vapor recompression with direct bottom injection</t>
  </si>
  <si>
    <t>One stage MVR with process vapors heating the reboiler</t>
  </si>
  <si>
    <t>Vacuum steam production in condenser combined with MVR</t>
  </si>
  <si>
    <t xml:space="preserve">High-temperature heat pump or MVR on FAME polishing column </t>
  </si>
  <si>
    <t>Basis-Correctie bedrag SDE ++</t>
  </si>
  <si>
    <t>This calculator allows the user to get an indicative idea of the different business cases and sensitivities for the energy savings solutions propsed in the VIBE toolkit. However, no rights can be derived from the calculations presented. 
VIBE and FME accept no liability for any damages resulting from the use of, or decisions based on, the content of this Calculator. The outcomes do not substitute own proper evaluations and a more thorough analysis based upon the specific facility that the user has in mind.</t>
  </si>
  <si>
    <t>Percentage reduction of CAPEX, no reference (null) scenario included in the calculation. User has to correct CAPEX% for reference scenario. No official RVO calculation</t>
  </si>
  <si>
    <t>Indicative calculation based upon data published by PBL for SDE++ 2025. No official RVO calculation</t>
  </si>
  <si>
    <t>Interpolation function</t>
  </si>
  <si>
    <t>Marginal tax natural gas</t>
  </si>
  <si>
    <t>Marginal tax electricity</t>
  </si>
  <si>
    <t>Indicative calculation only</t>
  </si>
  <si>
    <t>Correction for reference (null) scenario to be included by user</t>
  </si>
  <si>
    <t>Oils and Fats Industry</t>
  </si>
  <si>
    <t>SDE++ (indicative)</t>
  </si>
  <si>
    <t>October, 4th 2026</t>
  </si>
  <si>
    <r>
      <t>kWh</t>
    </r>
    <r>
      <rPr>
        <vertAlign val="subscript"/>
        <sz val="11"/>
        <color theme="1"/>
        <rFont val="Aptos"/>
        <family val="2"/>
      </rPr>
      <t>SDE++</t>
    </r>
    <r>
      <rPr>
        <sz val="11"/>
        <color theme="1"/>
        <rFont val="Aptos"/>
        <family val="2"/>
      </rPr>
      <t>/year</t>
    </r>
  </si>
  <si>
    <r>
      <t>kWh</t>
    </r>
    <r>
      <rPr>
        <vertAlign val="subscript"/>
        <sz val="11"/>
        <color theme="1"/>
        <rFont val="Aptos"/>
        <family val="2"/>
      </rPr>
      <t>th</t>
    </r>
    <r>
      <rPr>
        <sz val="11"/>
        <color theme="1"/>
        <rFont val="Aptos"/>
        <family val="2"/>
      </rPr>
      <t>/year</t>
    </r>
  </si>
  <si>
    <r>
      <t>kW</t>
    </r>
    <r>
      <rPr>
        <vertAlign val="subscript"/>
        <sz val="11"/>
        <color theme="1"/>
        <rFont val="Aptos"/>
        <family val="2"/>
      </rPr>
      <t>th</t>
    </r>
  </si>
  <si>
    <r>
      <t>kW</t>
    </r>
    <r>
      <rPr>
        <vertAlign val="subscript"/>
        <sz val="11"/>
        <color theme="1"/>
        <rFont val="Aptos"/>
        <family val="2"/>
      </rPr>
      <t>LHV</t>
    </r>
  </si>
  <si>
    <r>
      <t>EUR/kWh</t>
    </r>
    <r>
      <rPr>
        <vertAlign val="subscript"/>
        <sz val="11"/>
        <color theme="1"/>
        <rFont val="Aptos"/>
        <family val="2"/>
      </rPr>
      <t>SDE++</t>
    </r>
  </si>
  <si>
    <r>
      <t>EUR/MWh</t>
    </r>
    <r>
      <rPr>
        <vertAlign val="subscript"/>
        <sz val="11"/>
        <color theme="1"/>
        <rFont val="Aptos"/>
        <family val="2"/>
      </rPr>
      <t>th</t>
    </r>
  </si>
  <si>
    <r>
      <t>Nm</t>
    </r>
    <r>
      <rPr>
        <vertAlign val="superscript"/>
        <sz val="11"/>
        <color theme="1"/>
        <rFont val="Aptos"/>
        <family val="2"/>
      </rPr>
      <t>3</t>
    </r>
    <r>
      <rPr>
        <sz val="11"/>
        <color theme="1"/>
        <rFont val="Aptos"/>
        <family val="2"/>
      </rPr>
      <t>/year</t>
    </r>
  </si>
  <si>
    <r>
      <t>MJ/Nm</t>
    </r>
    <r>
      <rPr>
        <vertAlign val="superscript"/>
        <sz val="11"/>
        <color theme="1"/>
        <rFont val="Aptos"/>
        <family val="2"/>
      </rPr>
      <t>3</t>
    </r>
    <r>
      <rPr>
        <sz val="11"/>
        <color theme="1"/>
        <rFont val="Aptos"/>
        <family val="2"/>
      </rPr>
      <t xml:space="preserve"> LHV</t>
    </r>
  </si>
  <si>
    <r>
      <t>MJ/Nm</t>
    </r>
    <r>
      <rPr>
        <vertAlign val="superscript"/>
        <sz val="11"/>
        <color theme="1"/>
        <rFont val="Aptos"/>
        <family val="2"/>
      </rPr>
      <t>3</t>
    </r>
    <r>
      <rPr>
        <sz val="11"/>
        <color theme="1"/>
        <rFont val="Aptos"/>
        <family val="2"/>
      </rPr>
      <t xml:space="preserve"> HHV</t>
    </r>
  </si>
  <si>
    <r>
      <t>kg/GJ</t>
    </r>
    <r>
      <rPr>
        <vertAlign val="subscript"/>
        <sz val="11"/>
        <color theme="1"/>
        <rFont val="Aptos"/>
        <family val="2"/>
      </rPr>
      <t>LHV</t>
    </r>
  </si>
  <si>
    <r>
      <t>kWh</t>
    </r>
    <r>
      <rPr>
        <vertAlign val="subscript"/>
        <sz val="11"/>
        <color theme="1"/>
        <rFont val="Aptos"/>
        <family val="2"/>
      </rPr>
      <t>LHV</t>
    </r>
    <r>
      <rPr>
        <sz val="11"/>
        <color theme="1"/>
        <rFont val="Aptos"/>
        <family val="2"/>
      </rPr>
      <t>/year</t>
    </r>
  </si>
  <si>
    <r>
      <t>EUR/Nm</t>
    </r>
    <r>
      <rPr>
        <vertAlign val="superscript"/>
        <sz val="11"/>
        <color theme="1"/>
        <rFont val="Aptos"/>
        <family val="2"/>
      </rPr>
      <t>3</t>
    </r>
  </si>
  <si>
    <t>FAME (biodiesel)</t>
  </si>
  <si>
    <t>The calculator functions only  well with modern versions of excel that can handle user defined functions</t>
  </si>
  <si>
    <t>Calculations work with up to date version of Excel (able to handle user defined functions)</t>
  </si>
  <si>
    <t>You can change the subsidy settings on the field of the measures</t>
  </si>
  <si>
    <t>Number of measure</t>
  </si>
  <si>
    <t>Name measure</t>
  </si>
  <si>
    <t>Measure 1</t>
  </si>
  <si>
    <t>Measure 2</t>
  </si>
  <si>
    <t>Measure 3</t>
  </si>
  <si>
    <t>Measure 4</t>
  </si>
  <si>
    <t>Measure 5</t>
  </si>
  <si>
    <t>The profit and loss per measure are included in the relevant Measure tab</t>
  </si>
  <si>
    <t>You can add your energy price scenario in the fields user 1 &amp; user 2 in the 'energy price scenario' tab. Financial parameters can be changed in the relevant tab</t>
  </si>
  <si>
    <t>You can adapt the Measure to your specific conditions in the relevant tab</t>
  </si>
  <si>
    <t>1.2</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7">
    <numFmt numFmtId="6" formatCode="&quot;€&quot;\ #,##0;[Red]&quot;€&quot;\ \-#,##0"/>
    <numFmt numFmtId="8" formatCode="&quot;€&quot;\ #,##0.00;[Red]&quot;€&quot;\ \-#,##0.00"/>
    <numFmt numFmtId="44" formatCode="_ &quot;€&quot;\ * #,##0.00_ ;_ &quot;€&quot;\ * \-#,##0.00_ ;_ &quot;€&quot;\ * &quot;-&quot;??_ ;_ @_ "/>
    <numFmt numFmtId="43" formatCode="_ * #,##0.00_ ;_ * \-#,##0.00_ ;_ * &quot;-&quot;??_ ;_ @_ "/>
    <numFmt numFmtId="164" formatCode="_ [$€-2]\ * #,##0_ ;_ [$€-2]\ * \-#,##0_ ;_ [$€-2]\ * &quot;-&quot;??_ ;_ @_ "/>
    <numFmt numFmtId="165" formatCode="_ * #,##0_ ;_ * \-#,##0_ ;_ * &quot;-&quot;??_ ;_ @_ "/>
    <numFmt numFmtId="166" formatCode="_ [$€-413]\ * #,##0_ ;_ [$€-413]\ * \-#,##0_ ;_ [$€-413]\ * &quot;-&quot;??_ ;_ @_ "/>
    <numFmt numFmtId="167" formatCode="_ &quot;€&quot;\ * #,##0_ ;_ &quot;€&quot;\ * \-#,##0_ ;_ &quot;€&quot;\ * &quot;-&quot;??_ ;_ @_ "/>
    <numFmt numFmtId="168" formatCode="0.0%"/>
    <numFmt numFmtId="169" formatCode="_ [$€-413]\ * #,##0.000_ ;_ [$€-413]\ * \-#,##0.000_ ;_ [$€-413]\ * &quot;-&quot;??_ ;_ @_ "/>
    <numFmt numFmtId="170" formatCode="0.000"/>
    <numFmt numFmtId="171" formatCode="0.0"/>
    <numFmt numFmtId="172" formatCode="_-* #,##0.00_-;_-* #,##0.00\-;_-* &quot;-&quot;??_-;_-@_-"/>
    <numFmt numFmtId="173" formatCode="_ [$€-413]\ * #,##0.00_ ;_ [$€-413]\ * \-#,##0.00_ ;_ [$€-413]\ * &quot;-&quot;??_ ;_ @_ "/>
    <numFmt numFmtId="174" formatCode="_ * #,##0.000_ ;_ * \-#,##0.000_ ;_ * &quot;-&quot;??_ ;_ @_ "/>
    <numFmt numFmtId="175" formatCode="_ * #,##0.0_ ;_ * \-#,##0.0_ ;_ * &quot;-&quot;??_ ;_ @_ "/>
    <numFmt numFmtId="176" formatCode="_ * #,##0.000_ ;_ * \-#,##0.000_ ;_ * &quot;-&quot;???_ ;_ @_ "/>
  </numFmts>
  <fonts count="33" x14ac:knownFonts="1">
    <font>
      <sz val="11"/>
      <color theme="1"/>
      <name val="Calibri"/>
      <family val="2"/>
      <scheme val="minor"/>
    </font>
    <font>
      <u/>
      <sz val="11"/>
      <color theme="10"/>
      <name val="Calibri"/>
      <family val="2"/>
      <scheme val="minor"/>
    </font>
    <font>
      <vertAlign val="superscript"/>
      <sz val="11"/>
      <color theme="1"/>
      <name val="Calibri"/>
      <family val="2"/>
      <scheme val="minor"/>
    </font>
    <font>
      <vertAlign val="subscript"/>
      <sz val="11"/>
      <color theme="1"/>
      <name val="Calibri"/>
      <family val="2"/>
      <scheme val="minor"/>
    </font>
    <font>
      <sz val="11"/>
      <color theme="1"/>
      <name val="Calibri"/>
      <family val="2"/>
      <scheme val="minor"/>
    </font>
    <font>
      <sz val="11"/>
      <color rgb="FF3F3F76"/>
      <name val="Calibri"/>
      <family val="2"/>
      <scheme val="minor"/>
    </font>
    <font>
      <b/>
      <sz val="11"/>
      <color rgb="FFFA7D00"/>
      <name val="Calibri"/>
      <family val="2"/>
      <scheme val="minor"/>
    </font>
    <font>
      <b/>
      <sz val="11"/>
      <color theme="1"/>
      <name val="Calibri"/>
      <family val="2"/>
      <scheme val="minor"/>
    </font>
    <font>
      <sz val="11"/>
      <color theme="0"/>
      <name val="Calibri"/>
      <family val="2"/>
      <scheme val="minor"/>
    </font>
    <font>
      <i/>
      <sz val="11"/>
      <color theme="1"/>
      <name val="Calibri"/>
      <family val="2"/>
      <scheme val="minor"/>
    </font>
    <font>
      <sz val="10"/>
      <name val="Arial"/>
      <family val="2"/>
    </font>
    <font>
      <sz val="9"/>
      <color theme="1"/>
      <name val="Calibri"/>
      <family val="2"/>
      <scheme val="minor"/>
    </font>
    <font>
      <sz val="8"/>
      <color theme="1"/>
      <name val="Calibri"/>
      <family val="2"/>
      <scheme val="minor"/>
    </font>
    <font>
      <i/>
      <sz val="10"/>
      <color theme="1"/>
      <name val="Calibri"/>
      <family val="2"/>
      <scheme val="minor"/>
    </font>
    <font>
      <i/>
      <sz val="9"/>
      <color theme="1"/>
      <name val="Calibri"/>
      <family val="2"/>
      <scheme val="minor"/>
    </font>
    <font>
      <sz val="8"/>
      <name val="Calibri"/>
      <family val="2"/>
      <scheme val="minor"/>
    </font>
    <font>
      <i/>
      <vertAlign val="subscript"/>
      <sz val="10"/>
      <color theme="1"/>
      <name val="Calibri"/>
      <family val="2"/>
      <scheme val="minor"/>
    </font>
    <font>
      <b/>
      <sz val="9"/>
      <color theme="1"/>
      <name val="Calibri"/>
      <family val="2"/>
      <scheme val="minor"/>
    </font>
    <font>
      <b/>
      <sz val="11"/>
      <color theme="0"/>
      <name val="Calibri"/>
      <family val="2"/>
      <scheme val="minor"/>
    </font>
    <font>
      <i/>
      <vertAlign val="subscript"/>
      <sz val="11"/>
      <color theme="1"/>
      <name val="Calibri"/>
      <family val="2"/>
      <scheme val="minor"/>
    </font>
    <font>
      <i/>
      <vertAlign val="superscript"/>
      <sz val="11"/>
      <color theme="1"/>
      <name val="Calibri"/>
      <family val="2"/>
      <scheme val="minor"/>
    </font>
    <font>
      <b/>
      <vertAlign val="subscript"/>
      <sz val="11"/>
      <color theme="0"/>
      <name val="Calibri"/>
      <family val="2"/>
      <scheme val="minor"/>
    </font>
    <font>
      <b/>
      <sz val="11"/>
      <color theme="1"/>
      <name val="Aptos"/>
      <family val="2"/>
    </font>
    <font>
      <sz val="11"/>
      <color theme="1"/>
      <name val="Aptos"/>
      <family val="2"/>
    </font>
    <font>
      <vertAlign val="subscript"/>
      <sz val="11"/>
      <color theme="1"/>
      <name val="Aptos"/>
      <family val="2"/>
    </font>
    <font>
      <sz val="11"/>
      <color theme="0"/>
      <name val="Aptos"/>
      <family val="2"/>
    </font>
    <font>
      <i/>
      <sz val="11"/>
      <color theme="1"/>
      <name val="Aptos"/>
      <family val="2"/>
    </font>
    <font>
      <i/>
      <sz val="9"/>
      <color theme="1"/>
      <name val="Aptos"/>
      <family val="2"/>
    </font>
    <font>
      <sz val="9"/>
      <color theme="1"/>
      <name val="Aptos"/>
      <family val="2"/>
    </font>
    <font>
      <sz val="10"/>
      <name val="Aptos"/>
      <family val="2"/>
    </font>
    <font>
      <b/>
      <i/>
      <sz val="11"/>
      <color theme="1"/>
      <name val="Aptos"/>
      <family val="2"/>
    </font>
    <font>
      <vertAlign val="superscript"/>
      <sz val="11"/>
      <color theme="1"/>
      <name val="Aptos"/>
      <family val="2"/>
    </font>
    <font>
      <sz val="9"/>
      <color theme="0"/>
      <name val="Calibri"/>
      <family val="2"/>
      <scheme val="minor"/>
    </font>
  </fonts>
  <fills count="10">
    <fill>
      <patternFill patternType="none"/>
    </fill>
    <fill>
      <patternFill patternType="gray125"/>
    </fill>
    <fill>
      <patternFill patternType="solid">
        <fgColor rgb="FFFFCC99"/>
      </patternFill>
    </fill>
    <fill>
      <patternFill patternType="solid">
        <fgColor rgb="FFF2F2F2"/>
      </patternFill>
    </fill>
    <fill>
      <patternFill patternType="solid">
        <fgColor theme="0" tint="-0.249977111117893"/>
        <bgColor indexed="64"/>
      </patternFill>
    </fill>
    <fill>
      <patternFill patternType="solid">
        <fgColor rgb="FFFFFF00"/>
        <bgColor indexed="64"/>
      </patternFill>
    </fill>
    <fill>
      <patternFill patternType="solid">
        <fgColor rgb="FF00B0F0"/>
        <bgColor indexed="64"/>
      </patternFill>
    </fill>
    <fill>
      <patternFill patternType="solid">
        <fgColor rgb="FF002060"/>
        <bgColor indexed="64"/>
      </patternFill>
    </fill>
    <fill>
      <patternFill patternType="solid">
        <fgColor rgb="FFFFC000"/>
        <bgColor indexed="64"/>
      </patternFill>
    </fill>
    <fill>
      <patternFill patternType="solid">
        <fgColor theme="0"/>
        <bgColor indexed="64"/>
      </patternFill>
    </fill>
  </fills>
  <borders count="21">
    <border>
      <left/>
      <right/>
      <top/>
      <bottom/>
      <diagonal/>
    </border>
    <border>
      <left style="thin">
        <color rgb="FF7F7F7F"/>
      </left>
      <right style="thin">
        <color rgb="FF7F7F7F"/>
      </right>
      <top style="thin">
        <color rgb="FF7F7F7F"/>
      </top>
      <bottom style="thin">
        <color rgb="FF7F7F7F"/>
      </bottom>
      <diagonal/>
    </border>
    <border>
      <left style="thin">
        <color auto="1"/>
      </left>
      <right style="thin">
        <color auto="1"/>
      </right>
      <top style="thin">
        <color auto="1"/>
      </top>
      <bottom style="thin">
        <color auto="1"/>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style="medium">
        <color indexed="64"/>
      </left>
      <right/>
      <top/>
      <bottom style="medium">
        <color indexed="64"/>
      </bottom>
      <diagonal/>
    </border>
    <border>
      <left style="thin">
        <color indexed="64"/>
      </left>
      <right/>
      <top style="thin">
        <color indexed="64"/>
      </top>
      <bottom/>
      <diagonal/>
    </border>
    <border>
      <left/>
      <right style="thin">
        <color indexed="64"/>
      </right>
      <top style="thin">
        <color indexed="64"/>
      </top>
      <bottom/>
      <diagonal/>
    </border>
    <border>
      <left style="thin">
        <color indexed="64"/>
      </left>
      <right/>
      <top/>
      <bottom/>
      <diagonal/>
    </border>
    <border>
      <left style="thin">
        <color indexed="64"/>
      </left>
      <right style="thin">
        <color indexed="64"/>
      </right>
      <top style="thin">
        <color indexed="64"/>
      </top>
      <bottom/>
      <diagonal/>
    </border>
    <border>
      <left style="thin">
        <color indexed="64"/>
      </left>
      <right style="thin">
        <color indexed="64"/>
      </right>
      <top/>
      <bottom/>
      <diagonal/>
    </border>
    <border>
      <left style="thin">
        <color indexed="64"/>
      </left>
      <right style="thin">
        <color indexed="64"/>
      </right>
      <top style="medium">
        <color indexed="64"/>
      </top>
      <bottom/>
      <diagonal/>
    </border>
    <border>
      <left style="thin">
        <color indexed="64"/>
      </left>
      <right style="medium">
        <color indexed="64"/>
      </right>
      <top style="medium">
        <color indexed="64"/>
      </top>
      <bottom/>
      <diagonal/>
    </border>
    <border>
      <left style="thin">
        <color indexed="64"/>
      </left>
      <right style="medium">
        <color indexed="64"/>
      </right>
      <top/>
      <bottom/>
      <diagonal/>
    </border>
    <border>
      <left style="thin">
        <color indexed="64"/>
      </left>
      <right style="thin">
        <color indexed="64"/>
      </right>
      <top/>
      <bottom style="medium">
        <color indexed="64"/>
      </bottom>
      <diagonal/>
    </border>
    <border>
      <left style="thin">
        <color indexed="64"/>
      </left>
      <right style="medium">
        <color indexed="64"/>
      </right>
      <top/>
      <bottom style="medium">
        <color indexed="64"/>
      </bottom>
      <diagonal/>
    </border>
    <border>
      <left style="thin">
        <color indexed="64"/>
      </left>
      <right style="medium">
        <color indexed="64"/>
      </right>
      <top style="thin">
        <color indexed="64"/>
      </top>
      <bottom/>
      <diagonal/>
    </border>
    <border>
      <left style="thin">
        <color indexed="64"/>
      </left>
      <right/>
      <top/>
      <bottom style="medium">
        <color indexed="64"/>
      </bottom>
      <diagonal/>
    </border>
  </borders>
  <cellStyleXfs count="13">
    <xf numFmtId="0" fontId="0" fillId="0" borderId="0"/>
    <xf numFmtId="43" fontId="4" fillId="0" borderId="0" applyFont="0" applyFill="0" applyBorder="0" applyAlignment="0" applyProtection="0"/>
    <xf numFmtId="44" fontId="4" fillId="0" borderId="0" applyFont="0" applyFill="0" applyBorder="0" applyAlignment="0" applyProtection="0"/>
    <xf numFmtId="9" fontId="4" fillId="0" borderId="0" applyFont="0" applyFill="0" applyBorder="0" applyAlignment="0" applyProtection="0"/>
    <xf numFmtId="43" fontId="4" fillId="0" borderId="0"/>
    <xf numFmtId="9" fontId="4" fillId="0" borderId="0"/>
    <xf numFmtId="0" fontId="10" fillId="0" borderId="0"/>
    <xf numFmtId="9" fontId="10" fillId="0" borderId="0"/>
    <xf numFmtId="172" fontId="10" fillId="0" borderId="0"/>
    <xf numFmtId="43" fontId="4" fillId="0" borderId="0"/>
    <xf numFmtId="0" fontId="1" fillId="0" borderId="0"/>
    <xf numFmtId="0" fontId="6" fillId="3" borderId="1"/>
    <xf numFmtId="0" fontId="5" fillId="2" borderId="1"/>
  </cellStyleXfs>
  <cellXfs count="133">
    <xf numFmtId="0" fontId="0" fillId="0" borderId="0" xfId="0"/>
    <xf numFmtId="165" fontId="0" fillId="0" borderId="0" xfId="1" applyNumberFormat="1" applyFont="1"/>
    <xf numFmtId="1" fontId="0" fillId="0" borderId="0" xfId="0" applyNumberFormat="1"/>
    <xf numFmtId="171" fontId="0" fillId="0" borderId="0" xfId="0" applyNumberFormat="1"/>
    <xf numFmtId="0" fontId="7" fillId="0" borderId="0" xfId="0" applyFont="1"/>
    <xf numFmtId="166" fontId="0" fillId="6" borderId="0" xfId="0" applyNumberFormat="1" applyFill="1"/>
    <xf numFmtId="0" fontId="0" fillId="6" borderId="0" xfId="0" applyFill="1"/>
    <xf numFmtId="0" fontId="0" fillId="4" borderId="0" xfId="0" applyFill="1"/>
    <xf numFmtId="1" fontId="0" fillId="4" borderId="0" xfId="0" applyNumberFormat="1" applyFill="1"/>
    <xf numFmtId="164" fontId="0" fillId="4" borderId="0" xfId="0" applyNumberFormat="1" applyFill="1"/>
    <xf numFmtId="165" fontId="0" fillId="4" borderId="0" xfId="1" applyNumberFormat="1" applyFont="1" applyFill="1"/>
    <xf numFmtId="168" fontId="0" fillId="4" borderId="0" xfId="3" applyNumberFormat="1" applyFont="1" applyFill="1"/>
    <xf numFmtId="169" fontId="12" fillId="6" borderId="0" xfId="0" applyNumberFormat="1" applyFont="1" applyFill="1"/>
    <xf numFmtId="0" fontId="14" fillId="0" borderId="0" xfId="0" applyFont="1"/>
    <xf numFmtId="0" fontId="11" fillId="0" borderId="0" xfId="0" applyFont="1"/>
    <xf numFmtId="166" fontId="14" fillId="6" borderId="0" xfId="0" applyNumberFormat="1" applyFont="1" applyFill="1"/>
    <xf numFmtId="166" fontId="11" fillId="6" borderId="0" xfId="0" applyNumberFormat="1" applyFont="1" applyFill="1"/>
    <xf numFmtId="0" fontId="0" fillId="5" borderId="0" xfId="0" applyFill="1" applyProtection="1">
      <protection locked="0"/>
    </xf>
    <xf numFmtId="0" fontId="0" fillId="8" borderId="0" xfId="0" applyFill="1" applyProtection="1">
      <protection locked="0"/>
    </xf>
    <xf numFmtId="9" fontId="0" fillId="8" borderId="0" xfId="0" applyNumberFormat="1" applyFill="1" applyProtection="1">
      <protection locked="0"/>
    </xf>
    <xf numFmtId="0" fontId="7" fillId="5" borderId="0" xfId="0" applyFont="1" applyFill="1" applyProtection="1">
      <protection locked="0"/>
    </xf>
    <xf numFmtId="0" fontId="0" fillId="0" borderId="0" xfId="0" applyProtection="1">
      <protection locked="0"/>
    </xf>
    <xf numFmtId="0" fontId="13" fillId="0" borderId="0" xfId="0" applyFont="1" applyAlignment="1">
      <alignment horizontal="center"/>
    </xf>
    <xf numFmtId="0" fontId="13" fillId="0" borderId="0" xfId="0" applyFont="1" applyAlignment="1">
      <alignment horizontal="center" wrapText="1"/>
    </xf>
    <xf numFmtId="0" fontId="17" fillId="0" borderId="0" xfId="0" applyFont="1" applyAlignment="1">
      <alignment wrapText="1"/>
    </xf>
    <xf numFmtId="0" fontId="17" fillId="0" borderId="0" xfId="0" applyFont="1"/>
    <xf numFmtId="0" fontId="7" fillId="9" borderId="3" xfId="0" applyFont="1" applyFill="1" applyBorder="1"/>
    <xf numFmtId="0" fontId="7" fillId="9" borderId="4" xfId="0" applyFont="1" applyFill="1" applyBorder="1"/>
    <xf numFmtId="0" fontId="0" fillId="9" borderId="4" xfId="0" applyFill="1" applyBorder="1"/>
    <xf numFmtId="0" fontId="0" fillId="9" borderId="5" xfId="0" applyFill="1" applyBorder="1"/>
    <xf numFmtId="0" fontId="0" fillId="9" borderId="6" xfId="0" applyFill="1" applyBorder="1"/>
    <xf numFmtId="0" fontId="0" fillId="9" borderId="0" xfId="0" applyFill="1"/>
    <xf numFmtId="0" fontId="0" fillId="9" borderId="7" xfId="0" applyFill="1" applyBorder="1"/>
    <xf numFmtId="0" fontId="9" fillId="9" borderId="11" xfId="0" applyFont="1" applyFill="1" applyBorder="1" applyAlignment="1">
      <alignment horizontal="center" wrapText="1"/>
    </xf>
    <xf numFmtId="0" fontId="9" fillId="9" borderId="13" xfId="0" applyFont="1" applyFill="1" applyBorder="1" applyAlignment="1">
      <alignment horizontal="center" wrapText="1"/>
    </xf>
    <xf numFmtId="0" fontId="7" fillId="9" borderId="8" xfId="0" applyFont="1" applyFill="1" applyBorder="1"/>
    <xf numFmtId="0" fontId="7" fillId="9" borderId="12" xfId="0" applyFont="1" applyFill="1" applyBorder="1" applyAlignment="1">
      <alignment horizontal="center"/>
    </xf>
    <xf numFmtId="0" fontId="7" fillId="9" borderId="13" xfId="0" applyFont="1" applyFill="1" applyBorder="1" applyAlignment="1">
      <alignment horizontal="center" wrapText="1"/>
    </xf>
    <xf numFmtId="165" fontId="8" fillId="7" borderId="13" xfId="1" applyNumberFormat="1" applyFont="1" applyFill="1" applyBorder="1" applyAlignment="1">
      <alignment horizontal="center"/>
    </xf>
    <xf numFmtId="0" fontId="8" fillId="7" borderId="13" xfId="0" applyFont="1" applyFill="1" applyBorder="1" applyAlignment="1">
      <alignment horizontal="center"/>
    </xf>
    <xf numFmtId="9" fontId="8" fillId="7" borderId="13" xfId="0" applyNumberFormat="1" applyFont="1" applyFill="1" applyBorder="1" applyAlignment="1">
      <alignment horizontal="center"/>
    </xf>
    <xf numFmtId="171" fontId="18" fillId="7" borderId="13" xfId="0" applyNumberFormat="1" applyFont="1" applyFill="1" applyBorder="1" applyAlignment="1">
      <alignment horizontal="center"/>
    </xf>
    <xf numFmtId="6" fontId="18" fillId="7" borderId="13" xfId="0" applyNumberFormat="1" applyFont="1" applyFill="1" applyBorder="1" applyAlignment="1">
      <alignment horizontal="center"/>
    </xf>
    <xf numFmtId="1" fontId="18" fillId="7" borderId="13" xfId="0" applyNumberFormat="1" applyFont="1" applyFill="1" applyBorder="1" applyAlignment="1">
      <alignment horizontal="center"/>
    </xf>
    <xf numFmtId="0" fontId="0" fillId="9" borderId="3" xfId="0" applyFill="1" applyBorder="1"/>
    <xf numFmtId="0" fontId="7" fillId="9" borderId="14" xfId="0" applyFont="1" applyFill="1" applyBorder="1" applyAlignment="1">
      <alignment horizontal="center"/>
    </xf>
    <xf numFmtId="0" fontId="0" fillId="9" borderId="15" xfId="0" applyFill="1" applyBorder="1"/>
    <xf numFmtId="0" fontId="0" fillId="9" borderId="16" xfId="0" applyFill="1" applyBorder="1"/>
    <xf numFmtId="0" fontId="7" fillId="9" borderId="6" xfId="0" applyFont="1" applyFill="1" applyBorder="1"/>
    <xf numFmtId="0" fontId="8" fillId="7" borderId="16" xfId="0" applyFont="1" applyFill="1" applyBorder="1"/>
    <xf numFmtId="0" fontId="18" fillId="7" borderId="16" xfId="0" applyFont="1" applyFill="1" applyBorder="1"/>
    <xf numFmtId="9" fontId="18" fillId="7" borderId="17" xfId="3" applyFont="1" applyFill="1" applyBorder="1" applyAlignment="1">
      <alignment horizontal="center"/>
    </xf>
    <xf numFmtId="0" fontId="18" fillId="7" borderId="18" xfId="0" applyFont="1" applyFill="1" applyBorder="1"/>
    <xf numFmtId="0" fontId="7" fillId="9" borderId="0" xfId="0" applyFont="1" applyFill="1"/>
    <xf numFmtId="171" fontId="0" fillId="9" borderId="0" xfId="0" applyNumberFormat="1" applyFill="1"/>
    <xf numFmtId="2" fontId="0" fillId="9" borderId="0" xfId="0" applyNumberFormat="1" applyFill="1"/>
    <xf numFmtId="0" fontId="7" fillId="9" borderId="19" xfId="0" applyFont="1" applyFill="1" applyBorder="1" applyAlignment="1">
      <alignment horizontal="center"/>
    </xf>
    <xf numFmtId="0" fontId="9" fillId="9" borderId="16" xfId="0" applyFont="1" applyFill="1" applyBorder="1" applyAlignment="1">
      <alignment horizontal="center" wrapText="1"/>
    </xf>
    <xf numFmtId="171" fontId="0" fillId="9" borderId="20" xfId="0" applyNumberFormat="1" applyFill="1" applyBorder="1"/>
    <xf numFmtId="2" fontId="0" fillId="9" borderId="17" xfId="0" applyNumberFormat="1" applyFill="1" applyBorder="1"/>
    <xf numFmtId="171" fontId="0" fillId="9" borderId="17" xfId="0" applyNumberFormat="1" applyFill="1" applyBorder="1"/>
    <xf numFmtId="171" fontId="0" fillId="9" borderId="18" xfId="0" applyNumberFormat="1" applyFill="1" applyBorder="1"/>
    <xf numFmtId="166" fontId="0" fillId="0" borderId="0" xfId="0" applyNumberFormat="1"/>
    <xf numFmtId="173" fontId="0" fillId="6" borderId="0" xfId="0" applyNumberFormat="1" applyFill="1"/>
    <xf numFmtId="169" fontId="0" fillId="6" borderId="0" xfId="0" applyNumberFormat="1" applyFill="1"/>
    <xf numFmtId="0" fontId="0" fillId="5" borderId="0" xfId="0" applyFill="1"/>
    <xf numFmtId="0" fontId="22" fillId="0" borderId="0" xfId="0" applyFont="1"/>
    <xf numFmtId="0" fontId="23" fillId="0" borderId="0" xfId="0" applyFont="1"/>
    <xf numFmtId="0" fontId="23" fillId="8" borderId="0" xfId="0" applyFont="1" applyFill="1" applyProtection="1">
      <protection locked="0"/>
    </xf>
    <xf numFmtId="0" fontId="22" fillId="5" borderId="0" xfId="0" applyFont="1" applyFill="1" applyProtection="1">
      <protection locked="0"/>
    </xf>
    <xf numFmtId="0" fontId="23" fillId="0" borderId="0" xfId="0" applyFont="1" applyProtection="1">
      <protection locked="0"/>
    </xf>
    <xf numFmtId="165" fontId="23" fillId="5" borderId="0" xfId="1" applyNumberFormat="1" applyFont="1" applyFill="1" applyProtection="1">
      <protection locked="0"/>
    </xf>
    <xf numFmtId="44" fontId="23" fillId="0" borderId="0" xfId="2" applyFont="1"/>
    <xf numFmtId="166" fontId="23" fillId="5" borderId="0" xfId="0" applyNumberFormat="1" applyFont="1" applyFill="1" applyProtection="1">
      <protection locked="0"/>
    </xf>
    <xf numFmtId="0" fontId="23" fillId="5" borderId="0" xfId="0" applyFont="1" applyFill="1" applyProtection="1">
      <protection locked="0"/>
    </xf>
    <xf numFmtId="165" fontId="23" fillId="6" borderId="0" xfId="1" applyNumberFormat="1" applyFont="1" applyFill="1" applyProtection="1">
      <protection locked="0"/>
    </xf>
    <xf numFmtId="9" fontId="23" fillId="5" borderId="0" xfId="0" applyNumberFormat="1" applyFont="1" applyFill="1" applyProtection="1">
      <protection locked="0"/>
    </xf>
    <xf numFmtId="1" fontId="25" fillId="7" borderId="0" xfId="0" applyNumberFormat="1" applyFont="1" applyFill="1"/>
    <xf numFmtId="165" fontId="23" fillId="6" borderId="0" xfId="1" applyNumberFormat="1" applyFont="1" applyFill="1"/>
    <xf numFmtId="1" fontId="23" fillId="6" borderId="0" xfId="0" applyNumberFormat="1" applyFont="1" applyFill="1"/>
    <xf numFmtId="171" fontId="23" fillId="6" borderId="0" xfId="0" applyNumberFormat="1" applyFont="1" applyFill="1"/>
    <xf numFmtId="0" fontId="23" fillId="6" borderId="0" xfId="0" applyFont="1" applyFill="1"/>
    <xf numFmtId="170" fontId="23" fillId="6" borderId="0" xfId="0" applyNumberFormat="1" applyFont="1" applyFill="1"/>
    <xf numFmtId="167" fontId="23" fillId="0" borderId="0" xfId="2" applyNumberFormat="1" applyFont="1"/>
    <xf numFmtId="0" fontId="26" fillId="0" borderId="0" xfId="0" applyFont="1"/>
    <xf numFmtId="166" fontId="23" fillId="6" borderId="0" xfId="0" applyNumberFormat="1" applyFont="1" applyFill="1"/>
    <xf numFmtId="166" fontId="23" fillId="0" borderId="0" xfId="0" applyNumberFormat="1" applyFont="1"/>
    <xf numFmtId="0" fontId="27" fillId="0" borderId="0" xfId="0" applyFont="1"/>
    <xf numFmtId="0" fontId="28" fillId="0" borderId="0" xfId="0" applyFont="1"/>
    <xf numFmtId="166" fontId="27" fillId="6" borderId="0" xfId="0" applyNumberFormat="1" applyFont="1" applyFill="1"/>
    <xf numFmtId="166" fontId="27" fillId="0" borderId="0" xfId="0" applyNumberFormat="1" applyFont="1"/>
    <xf numFmtId="166" fontId="28" fillId="6" borderId="0" xfId="0" applyNumberFormat="1" applyFont="1" applyFill="1"/>
    <xf numFmtId="167" fontId="23" fillId="0" borderId="0" xfId="2" applyNumberFormat="1" applyFont="1" applyFill="1"/>
    <xf numFmtId="167" fontId="23" fillId="6" borderId="0" xfId="2" applyNumberFormat="1" applyFont="1" applyFill="1"/>
    <xf numFmtId="171" fontId="25" fillId="7" borderId="0" xfId="0" applyNumberFormat="1" applyFont="1" applyFill="1"/>
    <xf numFmtId="6" fontId="25" fillId="7" borderId="0" xfId="0" applyNumberFormat="1" applyFont="1" applyFill="1"/>
    <xf numFmtId="9" fontId="25" fillId="7" borderId="0" xfId="0" applyNumberFormat="1" applyFont="1" applyFill="1"/>
    <xf numFmtId="175" fontId="25" fillId="7" borderId="0" xfId="1" applyNumberFormat="1" applyFont="1" applyFill="1"/>
    <xf numFmtId="174" fontId="23" fillId="0" borderId="0" xfId="0" applyNumberFormat="1" applyFont="1"/>
    <xf numFmtId="165" fontId="25" fillId="7" borderId="0" xfId="1" applyNumberFormat="1" applyFont="1" applyFill="1"/>
    <xf numFmtId="176" fontId="23" fillId="0" borderId="0" xfId="0" applyNumberFormat="1" applyFont="1"/>
    <xf numFmtId="9" fontId="25" fillId="7" borderId="0" xfId="3" applyFont="1" applyFill="1"/>
    <xf numFmtId="0" fontId="29" fillId="4" borderId="2" xfId="6" applyFont="1" applyFill="1" applyBorder="1"/>
    <xf numFmtId="0" fontId="29" fillId="4" borderId="2" xfId="6" applyFont="1" applyFill="1" applyBorder="1" applyAlignment="1">
      <alignment wrapText="1"/>
    </xf>
    <xf numFmtId="0" fontId="29" fillId="4" borderId="0" xfId="6" applyFont="1" applyFill="1"/>
    <xf numFmtId="0" fontId="23" fillId="0" borderId="0" xfId="0" applyFont="1" applyAlignment="1">
      <alignment wrapText="1"/>
    </xf>
    <xf numFmtId="0" fontId="30" fillId="0" borderId="0" xfId="0" applyFont="1"/>
    <xf numFmtId="0" fontId="29" fillId="5" borderId="2" xfId="6" applyFont="1" applyFill="1" applyBorder="1"/>
    <xf numFmtId="0" fontId="23" fillId="0" borderId="2" xfId="0" applyFont="1" applyBorder="1" applyAlignment="1">
      <alignment horizontal="center"/>
    </xf>
    <xf numFmtId="0" fontId="29" fillId="7" borderId="2" xfId="6" applyFont="1" applyFill="1" applyBorder="1"/>
    <xf numFmtId="0" fontId="29" fillId="6" borderId="2" xfId="6" applyFont="1" applyFill="1" applyBorder="1"/>
    <xf numFmtId="0" fontId="29" fillId="8" borderId="2" xfId="6" applyFont="1" applyFill="1" applyBorder="1"/>
    <xf numFmtId="9" fontId="23" fillId="4" borderId="0" xfId="0" applyNumberFormat="1" applyFont="1" applyFill="1" applyProtection="1">
      <protection locked="0"/>
    </xf>
    <xf numFmtId="0" fontId="23" fillId="4" borderId="0" xfId="0" applyFont="1" applyFill="1" applyProtection="1">
      <protection locked="0"/>
    </xf>
    <xf numFmtId="9" fontId="23" fillId="8" borderId="0" xfId="0" applyNumberFormat="1" applyFont="1" applyFill="1" applyProtection="1">
      <protection locked="0"/>
    </xf>
    <xf numFmtId="166" fontId="25" fillId="7" borderId="0" xfId="0" applyNumberFormat="1" applyFont="1" applyFill="1"/>
    <xf numFmtId="167" fontId="25" fillId="7" borderId="0" xfId="2" applyNumberFormat="1" applyFont="1" applyFill="1"/>
    <xf numFmtId="2" fontId="23" fillId="6" borderId="0" xfId="0" applyNumberFormat="1" applyFont="1" applyFill="1"/>
    <xf numFmtId="168" fontId="23" fillId="8" borderId="0" xfId="0" applyNumberFormat="1" applyFont="1" applyFill="1" applyProtection="1">
      <protection locked="0"/>
    </xf>
    <xf numFmtId="168" fontId="23" fillId="6" borderId="0" xfId="3" applyNumberFormat="1" applyFont="1" applyFill="1"/>
    <xf numFmtId="43" fontId="23" fillId="6" borderId="0" xfId="1" applyFont="1" applyFill="1"/>
    <xf numFmtId="167" fontId="23" fillId="0" borderId="0" xfId="0" applyNumberFormat="1" applyFont="1"/>
    <xf numFmtId="165" fontId="25" fillId="7" borderId="0" xfId="0" applyNumberFormat="1" applyFont="1" applyFill="1"/>
    <xf numFmtId="174" fontId="23" fillId="6" borderId="0" xfId="1" applyNumberFormat="1" applyFont="1" applyFill="1"/>
    <xf numFmtId="8" fontId="23" fillId="0" borderId="0" xfId="0" applyNumberFormat="1" applyFont="1"/>
    <xf numFmtId="0" fontId="23" fillId="4" borderId="0" xfId="0" applyFont="1" applyFill="1"/>
    <xf numFmtId="0" fontId="8" fillId="7" borderId="16" xfId="0" applyFont="1" applyFill="1" applyBorder="1" applyAlignment="1">
      <alignment wrapText="1"/>
    </xf>
    <xf numFmtId="0" fontId="7" fillId="9" borderId="6" xfId="0" applyFont="1" applyFill="1" applyBorder="1" applyAlignment="1">
      <alignment vertical="center"/>
    </xf>
    <xf numFmtId="0" fontId="7" fillId="9" borderId="9" xfId="0" applyFont="1" applyFill="1" applyBorder="1" applyAlignment="1">
      <alignment horizontal="center"/>
    </xf>
    <xf numFmtId="0" fontId="7" fillId="9" borderId="10" xfId="0" applyFont="1" applyFill="1" applyBorder="1" applyAlignment="1">
      <alignment horizontal="center"/>
    </xf>
    <xf numFmtId="166" fontId="27" fillId="0" borderId="0" xfId="0" applyNumberFormat="1" applyFont="1" applyAlignment="1">
      <alignment horizontal="center" vertical="center"/>
    </xf>
    <xf numFmtId="0" fontId="22" fillId="0" borderId="0" xfId="0" applyFont="1" applyAlignment="1">
      <alignment horizontal="center"/>
    </xf>
    <xf numFmtId="0" fontId="32" fillId="7" borderId="13" xfId="0" applyFont="1" applyFill="1" applyBorder="1" applyAlignment="1">
      <alignment horizontal="center" vertical="center" wrapText="1"/>
    </xf>
  </cellXfs>
  <cellStyles count="13">
    <cellStyle name="Calculation 2" xfId="11" xr:uid="{A798F94B-18C4-40BB-8BE9-B91E46CF144F}"/>
    <cellStyle name="Comma" xfId="1" builtinId="3"/>
    <cellStyle name="Comma 2" xfId="4" xr:uid="{97CF085D-A769-453F-BD4F-8D51FB778D30}"/>
    <cellStyle name="Comma 2 2" xfId="8" xr:uid="{8C2EB819-F965-4913-88FD-DF45B4615435}"/>
    <cellStyle name="Comma 2 4" xfId="9" xr:uid="{A1B00826-7081-44A9-83F0-664C502A4BC4}"/>
    <cellStyle name="Currency" xfId="2" builtinId="4"/>
    <cellStyle name="Hyperlink 2" xfId="10" xr:uid="{AB14B46D-5604-45EB-B690-3B751DA60A2D}"/>
    <cellStyle name="Input 2" xfId="12" xr:uid="{D8610EB5-575D-4DCA-8A9D-ACFF8A8C3894}"/>
    <cellStyle name="Normal" xfId="0" builtinId="0"/>
    <cellStyle name="Normal 2" xfId="6" xr:uid="{A2F4749C-2DF3-4066-A41B-B6C863A680AB}"/>
    <cellStyle name="Percent" xfId="3" builtinId="5"/>
    <cellStyle name="Percent 2" xfId="7" xr:uid="{82E7C1ED-9C21-44DF-B289-92F70CC5E25C}"/>
    <cellStyle name="Percent 3" xfId="5" xr:uid="{F631EEBB-DD48-4149-8904-90E7D4EA1912}"/>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theme" Target="theme/theme1.xml"/><Relationship Id="rId18"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calcChain" Target="calcChain.xml"/><Relationship Id="rId2" Type="http://schemas.openxmlformats.org/officeDocument/2006/relationships/worksheet" Target="worksheets/sheet2.xml"/><Relationship Id="rId16" Type="http://schemas.openxmlformats.org/officeDocument/2006/relationships/sheetMetadata" Target="metadata.xml"/><Relationship Id="rId20"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sharedStrings" Target="sharedStrings.xml"/><Relationship Id="rId10" Type="http://schemas.openxmlformats.org/officeDocument/2006/relationships/worksheet" Target="worksheets/sheet10.xml"/><Relationship Id="rId19"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tyles" Target="styles.xml"/></Relationships>
</file>

<file path=xl/charts/_rels/chart1.xml.rels><?xml version="1.0" encoding="UTF-8" standalone="yes"?>
<Relationships xmlns="http://schemas.openxmlformats.org/package/2006/relationships"><Relationship Id="rId2" Type="http://schemas.microsoft.com/office/2011/relationships/chartColorStyle" Target="colors1.xml"/><Relationship Id="rId1" Type="http://schemas.microsoft.com/office/2011/relationships/chartStyle" Target="style1.xml"/></Relationships>
</file>

<file path=xl/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NL"/>
        </a:p>
      </c:txPr>
    </c:title>
    <c:autoTitleDeleted val="0"/>
    <c:plotArea>
      <c:layout/>
      <c:scatterChart>
        <c:scatterStyle val="lineMarker"/>
        <c:varyColors val="0"/>
        <c:ser>
          <c:idx val="0"/>
          <c:order val="0"/>
          <c:spPr>
            <a:ln w="25400" cap="rnd">
              <a:noFill/>
              <a:round/>
            </a:ln>
            <a:effectLst/>
          </c:spPr>
          <c:marker>
            <c:symbol val="circle"/>
            <c:size val="5"/>
            <c:spPr>
              <a:solidFill>
                <a:schemeClr val="accent1"/>
              </a:solidFill>
              <a:ln w="9525">
                <a:solidFill>
                  <a:schemeClr val="accent1"/>
                </a:solidFill>
              </a:ln>
              <a:effectLst/>
            </c:spPr>
          </c:marker>
          <c:trendline>
            <c:spPr>
              <a:ln w="19050" cap="rnd">
                <a:solidFill>
                  <a:schemeClr val="accent1"/>
                </a:solidFill>
                <a:prstDash val="sysDot"/>
              </a:ln>
              <a:effectLst/>
            </c:spPr>
            <c:trendlineType val="power"/>
            <c:dispRSqr val="0"/>
            <c:dispEq val="1"/>
            <c:trendlineLbl>
              <c:layout>
                <c:manualLayout>
                  <c:x val="-2.5833333333333333E-2"/>
                  <c:y val="2.2451881014873141E-2"/>
                </c:manualLayout>
              </c:layout>
              <c:numFmt formatCode="0.00E+00" sourceLinked="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NL"/>
                </a:p>
              </c:txPr>
            </c:trendlineLbl>
          </c:trendline>
          <c:xVal>
            <c:numRef>
              <c:f>'Energy price scenarios'!$A$53:$A$55</c:f>
              <c:numCache>
                <c:formatCode>General</c:formatCode>
                <c:ptCount val="3"/>
                <c:pt idx="0">
                  <c:v>125</c:v>
                </c:pt>
                <c:pt idx="1">
                  <c:v>1500</c:v>
                </c:pt>
                <c:pt idx="2" formatCode="_ * #,##0_ ;_ * \-#,##0_ ;_ * &quot;-&quot;??_ ;_ @_ ">
                  <c:v>10000</c:v>
                </c:pt>
              </c:numCache>
            </c:numRef>
          </c:xVal>
          <c:yVal>
            <c:numRef>
              <c:f>'Energy price scenarios'!$J$53:$J$55</c:f>
              <c:numCache>
                <c:formatCode>_ [$€-413]\ * #,##0_ ;_ [$€-413]\ * \-#,##0_ ;_ [$€-413]\ * "-"??_ ;_ @_ </c:formatCode>
                <c:ptCount val="3"/>
                <c:pt idx="0">
                  <c:v>223.048</c:v>
                </c:pt>
                <c:pt idx="1">
                  <c:v>150.09399999999999</c:v>
                </c:pt>
                <c:pt idx="2">
                  <c:v>159.13600000000002</c:v>
                </c:pt>
              </c:numCache>
            </c:numRef>
          </c:yVal>
          <c:smooth val="0"/>
          <c:extLst>
            <c:ext xmlns:c16="http://schemas.microsoft.com/office/drawing/2014/chart" uri="{C3380CC4-5D6E-409C-BE32-E72D297353CC}">
              <c16:uniqueId val="{00000000-B2AC-44EC-89EE-CA51F526EAD7}"/>
            </c:ext>
          </c:extLst>
        </c:ser>
        <c:dLbls>
          <c:showLegendKey val="0"/>
          <c:showVal val="0"/>
          <c:showCatName val="0"/>
          <c:showSerName val="0"/>
          <c:showPercent val="0"/>
          <c:showBubbleSize val="0"/>
        </c:dLbls>
        <c:axId val="1348966016"/>
        <c:axId val="1348971296"/>
      </c:scatterChart>
      <c:valAx>
        <c:axId val="1348966016"/>
        <c:scaling>
          <c:logBase val="10"/>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Aansluit vermogen</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NL"/>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NL"/>
          </a:p>
        </c:txPr>
        <c:crossAx val="1348971296"/>
        <c:crosses val="autoZero"/>
        <c:crossBetween val="midCat"/>
      </c:valAx>
      <c:valAx>
        <c:axId val="1348971296"/>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Grid kosten [EUR/kW]</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NL"/>
            </a:p>
          </c:txPr>
        </c:title>
        <c:numFmt formatCode="_ [$€-413]\ * #,##0_ ;_ [$€-413]\ * \-#,##0_ ;_ [$€-413]\ * &quot;-&quot;??_ ;_ @_ "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NL"/>
          </a:p>
        </c:txPr>
        <c:crossAx val="1348966016"/>
        <c:crosses val="autoZero"/>
        <c:crossBetween val="midCat"/>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NL"/>
    </a:p>
  </c:txPr>
  <c:printSettings>
    <c:headerFooter/>
    <c:pageMargins b="0.75" l="0.7" r="0.7" t="0.75" header="0.3" footer="0.3"/>
    <c:pageSetup/>
  </c:printSettings>
</c:chartSpace>
</file>

<file path=xl/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1.png"/></Relationships>
</file>

<file path=xl/drawings/_rels/drawing4.xml.rels><?xml version="1.0" encoding="UTF-8" standalone="yes"?>
<Relationships xmlns="http://schemas.openxmlformats.org/package/2006/relationships"><Relationship Id="rId1" Type="http://schemas.openxmlformats.org/officeDocument/2006/relationships/image" Target="../media/image1.png"/></Relationships>
</file>

<file path=xl/drawings/_rels/drawing5.xml.rels><?xml version="1.0" encoding="UTF-8" standalone="yes"?>
<Relationships xmlns="http://schemas.openxmlformats.org/package/2006/relationships"><Relationship Id="rId1" Type="http://schemas.openxmlformats.org/officeDocument/2006/relationships/image" Target="../media/image1.png"/></Relationships>
</file>

<file path=xl/drawings/_rels/drawing6.xml.rels><?xml version="1.0" encoding="UTF-8" standalone="yes"?>
<Relationships xmlns="http://schemas.openxmlformats.org/package/2006/relationships"><Relationship Id="rId1" Type="http://schemas.openxmlformats.org/officeDocument/2006/relationships/image" Target="../media/image1.png"/></Relationships>
</file>

<file path=xl/drawings/_rels/drawing7.xml.rels><?xml version="1.0" encoding="UTF-8" standalone="yes"?>
<Relationships xmlns="http://schemas.openxmlformats.org/package/2006/relationships"><Relationship Id="rId1" Type="http://schemas.openxmlformats.org/officeDocument/2006/relationships/image" Target="../media/image1.png"/></Relationships>
</file>

<file path=xl/drawings/_rels/drawing8.xml.rels><?xml version="1.0" encoding="UTF-8" standalone="yes"?>
<Relationships xmlns="http://schemas.openxmlformats.org/package/2006/relationships"><Relationship Id="rId1" Type="http://schemas.openxmlformats.org/officeDocument/2006/relationships/image" Target="../media/image1.png"/></Relationships>
</file>

<file path=xl/drawings/_rels/drawing9.xml.rels><?xml version="1.0" encoding="UTF-8" standalone="yes"?>
<Relationships xmlns="http://schemas.openxmlformats.org/package/2006/relationships"><Relationship Id="rId1" Type="http://schemas.openxmlformats.org/officeDocument/2006/relationships/image" Target="../media/image1.png"/></Relationships>
</file>

<file path=xl/drawings/_rels/drawing10.xml.rels><?xml version="1.0" encoding="UTF-8" standalone="yes"?>
<Relationships xmlns="http://schemas.openxmlformats.org/package/2006/relationships"><Relationship Id="rId1" Type="http://schemas.openxmlformats.org/officeDocument/2006/relationships/chart" Target="../charts/chart1.xml"/></Relationships>
</file>

<file path=xl/drawings/_rels/vmlDrawing1.vml.rels><?xml version="1.0" encoding="UTF-8" standalone="yes"?>
<Relationships xmlns="http://schemas.openxmlformats.org/package/2006/relationships"><Relationship Id="rId1" Type="http://schemas.openxmlformats.org/officeDocument/2006/relationships/image" Target="../media/image2.jpeg"/></Relationships>
</file>

<file path=xl/drawings/drawing1.xml><?xml version="1.0" encoding="utf-8"?>
<xdr:wsDr xmlns:xdr="http://schemas.openxmlformats.org/drawingml/2006/spreadsheetDrawing" xmlns:a="http://schemas.openxmlformats.org/drawingml/2006/main">
  <xdr:twoCellAnchor editAs="oneCell">
    <xdr:from>
      <xdr:col>2</xdr:col>
      <xdr:colOff>600709</xdr:colOff>
      <xdr:row>2</xdr:row>
      <xdr:rowOff>34290</xdr:rowOff>
    </xdr:from>
    <xdr:to>
      <xdr:col>7</xdr:col>
      <xdr:colOff>191364</xdr:colOff>
      <xdr:row>4</xdr:row>
      <xdr:rowOff>660400</xdr:rowOff>
    </xdr:to>
    <xdr:pic>
      <xdr:nvPicPr>
        <xdr:cNvPr id="2" name="Afbeelding 2">
          <a:extLst>
            <a:ext uri="{FF2B5EF4-FFF2-40B4-BE49-F238E27FC236}">
              <a16:creationId xmlns:a16="http://schemas.microsoft.com/office/drawing/2014/main" id="{F0EE8B14-1612-7AA7-41AC-B2EBA6FA297D}"/>
            </a:ext>
          </a:extLst>
        </xdr:cNvPr>
        <xdr:cNvPicPr>
          <a:picLocks noChangeAspect="1"/>
        </xdr:cNvPicPr>
      </xdr:nvPicPr>
      <xdr:blipFill>
        <a:blip xmlns:r="http://schemas.openxmlformats.org/officeDocument/2006/relationships" r:embed="rId1"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xdr:blipFill>
      <xdr:spPr>
        <a:xfrm>
          <a:off x="4569459" y="402590"/>
          <a:ext cx="2638655" cy="994410"/>
        </a:xfrm>
        <a:prstGeom prst="rect">
          <a:avLst/>
        </a:prstGeom>
      </xdr:spPr>
    </xdr:pic>
    <xdr:clientData/>
  </xdr:twoCellAnchor>
  <xdr:twoCellAnchor>
    <xdr:from>
      <xdr:col>3</xdr:col>
      <xdr:colOff>146050</xdr:colOff>
      <xdr:row>4</xdr:row>
      <xdr:rowOff>628650</xdr:rowOff>
    </xdr:from>
    <xdr:to>
      <xdr:col>6</xdr:col>
      <xdr:colOff>469900</xdr:colOff>
      <xdr:row>9</xdr:row>
      <xdr:rowOff>25400</xdr:rowOff>
    </xdr:to>
    <xdr:sp macro="" textlink="">
      <xdr:nvSpPr>
        <xdr:cNvPr id="3" name="Tekstvak 2">
          <a:extLst>
            <a:ext uri="{FF2B5EF4-FFF2-40B4-BE49-F238E27FC236}">
              <a16:creationId xmlns:a16="http://schemas.microsoft.com/office/drawing/2014/main" id="{4797FB44-FC7E-4E58-BB5A-7CF914898718}"/>
            </a:ext>
            <a:ext uri="{147F2762-F138-4A5C-976F-8EAC2B608ADB}">
              <a16:predDERef xmlns:a16="http://schemas.microsoft.com/office/drawing/2014/main" pred="{F0EE8B14-1612-7AA7-41AC-B2EBA6FA297D}"/>
            </a:ext>
          </a:extLst>
        </xdr:cNvPr>
        <xdr:cNvSpPr txBox="1"/>
      </xdr:nvSpPr>
      <xdr:spPr>
        <a:xfrm>
          <a:off x="4724400" y="1365250"/>
          <a:ext cx="2152650" cy="965200"/>
        </a:xfrm>
        <a:prstGeom prst="rect">
          <a:avLst/>
        </a:prstGeom>
        <a:noFill/>
        <a:ln w="9525" cmpd="sng">
          <a:noFill/>
        </a:ln>
      </xdr:spPr>
      <xdr:txBody>
        <a:bodyPr rot="0" spcFirstLastPara="0" vert="horz" wrap="square" lIns="91440" tIns="45720" rIns="91440" bIns="45720" numCol="1" spcCol="0" rtlCol="0" fromWordArt="0" anchor="t" anchorCtr="0" forceAA="0" compatLnSpc="1">
          <a:prstTxWarp prst="textNoShape">
            <a:avLst/>
          </a:prstTxWarp>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indent="0" algn="l"/>
          <a:r>
            <a:rPr lang="en-US" sz="3600">
              <a:latin typeface="+mn-lt"/>
              <a:ea typeface="+mn-lt"/>
              <a:cs typeface="+mn-lt"/>
            </a:rPr>
            <a:t>Calculator</a:t>
          </a:r>
        </a:p>
      </xdr:txBody>
    </xdr:sp>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1</xdr:colOff>
      <xdr:row>2</xdr:row>
      <xdr:rowOff>0</xdr:rowOff>
    </xdr:from>
    <xdr:to>
      <xdr:col>0</xdr:col>
      <xdr:colOff>1417321</xdr:colOff>
      <xdr:row>4</xdr:row>
      <xdr:rowOff>166359</xdr:rowOff>
    </xdr:to>
    <xdr:pic>
      <xdr:nvPicPr>
        <xdr:cNvPr id="2" name="Afbeelding 2">
          <a:extLst>
            <a:ext uri="{FF2B5EF4-FFF2-40B4-BE49-F238E27FC236}">
              <a16:creationId xmlns:a16="http://schemas.microsoft.com/office/drawing/2014/main" id="{1386B5E0-5B22-4FCA-98ED-1662542442D3}"/>
            </a:ext>
          </a:extLst>
        </xdr:cNvPr>
        <xdr:cNvPicPr>
          <a:picLocks noChangeAspect="1"/>
        </xdr:cNvPicPr>
      </xdr:nvPicPr>
      <xdr:blipFill>
        <a:blip xmlns:r="http://schemas.openxmlformats.org/officeDocument/2006/relationships" r:embed="rId1"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xdr:blipFill>
      <xdr:spPr>
        <a:xfrm>
          <a:off x="1" y="365760"/>
          <a:ext cx="1417320" cy="532119"/>
        </a:xfrm>
        <a:prstGeom prst="rect">
          <a:avLst/>
        </a:prstGeom>
      </xdr:spPr>
    </xdr:pic>
    <xdr:clientData/>
  </xdr:twoCellAnchor>
  <xdr:twoCellAnchor editAs="oneCell">
    <xdr:from>
      <xdr:col>4</xdr:col>
      <xdr:colOff>279400</xdr:colOff>
      <xdr:row>1</xdr:row>
      <xdr:rowOff>57150</xdr:rowOff>
    </xdr:from>
    <xdr:to>
      <xdr:col>8</xdr:col>
      <xdr:colOff>479655</xdr:colOff>
      <xdr:row>6</xdr:row>
      <xdr:rowOff>130810</xdr:rowOff>
    </xdr:to>
    <xdr:pic>
      <xdr:nvPicPr>
        <xdr:cNvPr id="3" name="Afbeelding 2">
          <a:extLst>
            <a:ext uri="{FF2B5EF4-FFF2-40B4-BE49-F238E27FC236}">
              <a16:creationId xmlns:a16="http://schemas.microsoft.com/office/drawing/2014/main" id="{B61136C0-C742-4845-9E25-06CF6434EBCD}"/>
            </a:ext>
          </a:extLst>
        </xdr:cNvPr>
        <xdr:cNvPicPr>
          <a:picLocks noChangeAspect="1"/>
        </xdr:cNvPicPr>
      </xdr:nvPicPr>
      <xdr:blipFill>
        <a:blip xmlns:r="http://schemas.openxmlformats.org/officeDocument/2006/relationships" r:embed="rId1"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xdr:blipFill>
      <xdr:spPr>
        <a:xfrm>
          <a:off x="7594600" y="241300"/>
          <a:ext cx="2638655" cy="994410"/>
        </a:xfrm>
        <a:prstGeom prst="rect">
          <a:avLst/>
        </a:prstGeom>
      </xdr:spPr>
    </xdr:pic>
    <xdr:clientData/>
  </xdr:twoCellAnchor>
  <xdr:twoCellAnchor>
    <xdr:from>
      <xdr:col>4</xdr:col>
      <xdr:colOff>434341</xdr:colOff>
      <xdr:row>6</xdr:row>
      <xdr:rowOff>99060</xdr:rowOff>
    </xdr:from>
    <xdr:to>
      <xdr:col>8</xdr:col>
      <xdr:colOff>148591</xdr:colOff>
      <xdr:row>11</xdr:row>
      <xdr:rowOff>143510</xdr:rowOff>
    </xdr:to>
    <xdr:sp macro="" textlink="">
      <xdr:nvSpPr>
        <xdr:cNvPr id="4" name="Tekstvak 2">
          <a:extLst>
            <a:ext uri="{FF2B5EF4-FFF2-40B4-BE49-F238E27FC236}">
              <a16:creationId xmlns:a16="http://schemas.microsoft.com/office/drawing/2014/main" id="{AAE60463-A353-496F-8B96-AC092FD72FAC}"/>
            </a:ext>
            <a:ext uri="{147F2762-F138-4A5C-976F-8EAC2B608ADB}">
              <a16:predDERef xmlns:a16="http://schemas.microsoft.com/office/drawing/2014/main" pred="{F0EE8B14-1612-7AA7-41AC-B2EBA6FA297D}"/>
            </a:ext>
          </a:extLst>
        </xdr:cNvPr>
        <xdr:cNvSpPr txBox="1"/>
      </xdr:nvSpPr>
      <xdr:spPr>
        <a:xfrm>
          <a:off x="7749541" y="1203960"/>
          <a:ext cx="2152650" cy="965200"/>
        </a:xfrm>
        <a:prstGeom prst="rect">
          <a:avLst/>
        </a:prstGeom>
        <a:noFill/>
        <a:ln w="9525" cmpd="sng">
          <a:noFill/>
        </a:ln>
      </xdr:spPr>
      <xdr:txBody>
        <a:bodyPr rot="0" spcFirstLastPara="0" vert="horz" wrap="square" lIns="91440" tIns="45720" rIns="91440" bIns="45720" numCol="1" spcCol="0" rtlCol="0" fromWordArt="0" anchor="t" anchorCtr="0" forceAA="0" compatLnSpc="1">
          <a:prstTxWarp prst="textNoShape">
            <a:avLst/>
          </a:prstTxWarp>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indent="0" algn="l"/>
          <a:r>
            <a:rPr lang="en-US" sz="3600">
              <a:latin typeface="+mn-lt"/>
              <a:ea typeface="+mn-lt"/>
              <a:cs typeface="+mn-lt"/>
            </a:rPr>
            <a:t>Calculator</a:t>
          </a:r>
        </a:p>
      </xdr:txBody>
    </xdr:sp>
    <xdr:clientData/>
  </xdr:twoCellAnchor>
</xdr:wsDr>
</file>

<file path=xl/drawings/drawing3.xml><?xml version="1.0" encoding="utf-8"?>
<xdr:wsDr xmlns:xdr="http://schemas.openxmlformats.org/drawingml/2006/spreadsheetDrawing" xmlns:a="http://schemas.openxmlformats.org/drawingml/2006/main">
  <xdr:twoCellAnchor editAs="oneCell">
    <xdr:from>
      <xdr:col>4</xdr:col>
      <xdr:colOff>190500</xdr:colOff>
      <xdr:row>0</xdr:row>
      <xdr:rowOff>0</xdr:rowOff>
    </xdr:from>
    <xdr:to>
      <xdr:col>6</xdr:col>
      <xdr:colOff>797155</xdr:colOff>
      <xdr:row>5</xdr:row>
      <xdr:rowOff>73660</xdr:rowOff>
    </xdr:to>
    <xdr:pic>
      <xdr:nvPicPr>
        <xdr:cNvPr id="2" name="Afbeelding 2">
          <a:extLst>
            <a:ext uri="{FF2B5EF4-FFF2-40B4-BE49-F238E27FC236}">
              <a16:creationId xmlns:a16="http://schemas.microsoft.com/office/drawing/2014/main" id="{F837FEEE-8E6C-40FC-8866-868FE3C7AA1A}"/>
            </a:ext>
          </a:extLst>
        </xdr:cNvPr>
        <xdr:cNvPicPr>
          <a:picLocks noChangeAspect="1"/>
        </xdr:cNvPicPr>
      </xdr:nvPicPr>
      <xdr:blipFill>
        <a:blip xmlns:r="http://schemas.openxmlformats.org/officeDocument/2006/relationships" r:embed="rId1"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xdr:blipFill>
      <xdr:spPr>
        <a:xfrm>
          <a:off x="5575300" y="0"/>
          <a:ext cx="2638655" cy="994410"/>
        </a:xfrm>
        <a:prstGeom prst="rect">
          <a:avLst/>
        </a:prstGeom>
      </xdr:spPr>
    </xdr:pic>
    <xdr:clientData/>
  </xdr:twoCellAnchor>
  <xdr:twoCellAnchor>
    <xdr:from>
      <xdr:col>4</xdr:col>
      <xdr:colOff>345441</xdr:colOff>
      <xdr:row>4</xdr:row>
      <xdr:rowOff>156210</xdr:rowOff>
    </xdr:from>
    <xdr:to>
      <xdr:col>6</xdr:col>
      <xdr:colOff>466091</xdr:colOff>
      <xdr:row>11</xdr:row>
      <xdr:rowOff>10160</xdr:rowOff>
    </xdr:to>
    <xdr:sp macro="" textlink="">
      <xdr:nvSpPr>
        <xdr:cNvPr id="3" name="Tekstvak 2">
          <a:extLst>
            <a:ext uri="{FF2B5EF4-FFF2-40B4-BE49-F238E27FC236}">
              <a16:creationId xmlns:a16="http://schemas.microsoft.com/office/drawing/2014/main" id="{34059813-BED2-41DB-A3E2-407F5DBE5AEF}"/>
            </a:ext>
            <a:ext uri="{147F2762-F138-4A5C-976F-8EAC2B608ADB}">
              <a16:predDERef xmlns:a16="http://schemas.microsoft.com/office/drawing/2014/main" pred="{F0EE8B14-1612-7AA7-41AC-B2EBA6FA297D}"/>
            </a:ext>
          </a:extLst>
        </xdr:cNvPr>
        <xdr:cNvSpPr txBox="1"/>
      </xdr:nvSpPr>
      <xdr:spPr>
        <a:xfrm>
          <a:off x="5730241" y="892810"/>
          <a:ext cx="2152650" cy="965200"/>
        </a:xfrm>
        <a:prstGeom prst="rect">
          <a:avLst/>
        </a:prstGeom>
        <a:noFill/>
        <a:ln w="9525" cmpd="sng">
          <a:noFill/>
        </a:ln>
      </xdr:spPr>
      <xdr:txBody>
        <a:bodyPr rot="0" spcFirstLastPara="0" vert="horz" wrap="square" lIns="91440" tIns="45720" rIns="91440" bIns="45720" numCol="1" spcCol="0" rtlCol="0" fromWordArt="0" anchor="t" anchorCtr="0" forceAA="0" compatLnSpc="1">
          <a:prstTxWarp prst="textNoShape">
            <a:avLst/>
          </a:prstTxWarp>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indent="0" algn="l"/>
          <a:r>
            <a:rPr lang="en-US" sz="3600">
              <a:latin typeface="+mn-lt"/>
              <a:ea typeface="+mn-lt"/>
              <a:cs typeface="+mn-lt"/>
            </a:rPr>
            <a:t>Calculator</a:t>
          </a:r>
        </a:p>
      </xdr:txBody>
    </xdr:sp>
    <xdr:clientData/>
  </xdr:twoCellAnchor>
</xdr:wsDr>
</file>

<file path=xl/drawings/drawing4.xml><?xml version="1.0" encoding="utf-8"?>
<xdr:wsDr xmlns:xdr="http://schemas.openxmlformats.org/drawingml/2006/spreadsheetDrawing" xmlns:a="http://schemas.openxmlformats.org/drawingml/2006/main">
  <xdr:twoCellAnchor editAs="oneCell">
    <xdr:from>
      <xdr:col>4</xdr:col>
      <xdr:colOff>298450</xdr:colOff>
      <xdr:row>1</xdr:row>
      <xdr:rowOff>0</xdr:rowOff>
    </xdr:from>
    <xdr:to>
      <xdr:col>8</xdr:col>
      <xdr:colOff>498705</xdr:colOff>
      <xdr:row>6</xdr:row>
      <xdr:rowOff>48260</xdr:rowOff>
    </xdr:to>
    <xdr:pic>
      <xdr:nvPicPr>
        <xdr:cNvPr id="2" name="Afbeelding 2">
          <a:extLst>
            <a:ext uri="{FF2B5EF4-FFF2-40B4-BE49-F238E27FC236}">
              <a16:creationId xmlns:a16="http://schemas.microsoft.com/office/drawing/2014/main" id="{DC76C24B-A602-49A0-A339-B9E457AA9BB1}"/>
            </a:ext>
          </a:extLst>
        </xdr:cNvPr>
        <xdr:cNvPicPr>
          <a:picLocks noChangeAspect="1"/>
        </xdr:cNvPicPr>
      </xdr:nvPicPr>
      <xdr:blipFill>
        <a:blip xmlns:r="http://schemas.openxmlformats.org/officeDocument/2006/relationships" r:embed="rId1"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xdr:blipFill>
      <xdr:spPr>
        <a:xfrm>
          <a:off x="5289550" y="184150"/>
          <a:ext cx="2638655" cy="994410"/>
        </a:xfrm>
        <a:prstGeom prst="rect">
          <a:avLst/>
        </a:prstGeom>
      </xdr:spPr>
    </xdr:pic>
    <xdr:clientData/>
  </xdr:twoCellAnchor>
  <xdr:twoCellAnchor>
    <xdr:from>
      <xdr:col>4</xdr:col>
      <xdr:colOff>453391</xdr:colOff>
      <xdr:row>6</xdr:row>
      <xdr:rowOff>16510</xdr:rowOff>
    </xdr:from>
    <xdr:to>
      <xdr:col>8</xdr:col>
      <xdr:colOff>167641</xdr:colOff>
      <xdr:row>11</xdr:row>
      <xdr:rowOff>35560</xdr:rowOff>
    </xdr:to>
    <xdr:sp macro="" textlink="">
      <xdr:nvSpPr>
        <xdr:cNvPr id="3" name="Tekstvak 2">
          <a:extLst>
            <a:ext uri="{FF2B5EF4-FFF2-40B4-BE49-F238E27FC236}">
              <a16:creationId xmlns:a16="http://schemas.microsoft.com/office/drawing/2014/main" id="{2187F6A7-50DD-4BE3-8423-AAE5B965F7C7}"/>
            </a:ext>
            <a:ext uri="{147F2762-F138-4A5C-976F-8EAC2B608ADB}">
              <a16:predDERef xmlns:a16="http://schemas.microsoft.com/office/drawing/2014/main" pred="{F0EE8B14-1612-7AA7-41AC-B2EBA6FA297D}"/>
            </a:ext>
          </a:extLst>
        </xdr:cNvPr>
        <xdr:cNvSpPr txBox="1"/>
      </xdr:nvSpPr>
      <xdr:spPr>
        <a:xfrm>
          <a:off x="5444491" y="1146810"/>
          <a:ext cx="2152650" cy="965200"/>
        </a:xfrm>
        <a:prstGeom prst="rect">
          <a:avLst/>
        </a:prstGeom>
        <a:noFill/>
        <a:ln w="9525" cmpd="sng">
          <a:noFill/>
        </a:ln>
      </xdr:spPr>
      <xdr:txBody>
        <a:bodyPr rot="0" spcFirstLastPara="0" vert="horz" wrap="square" lIns="91440" tIns="45720" rIns="91440" bIns="45720" numCol="1" spcCol="0" rtlCol="0" fromWordArt="0" anchor="t" anchorCtr="0" forceAA="0" compatLnSpc="1">
          <a:prstTxWarp prst="textNoShape">
            <a:avLst/>
          </a:prstTxWarp>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indent="0" algn="l"/>
          <a:r>
            <a:rPr lang="en-US" sz="3600">
              <a:latin typeface="+mn-lt"/>
              <a:ea typeface="+mn-lt"/>
              <a:cs typeface="+mn-lt"/>
            </a:rPr>
            <a:t>Calculator</a:t>
          </a:r>
        </a:p>
      </xdr:txBody>
    </xdr:sp>
    <xdr:clientData/>
  </xdr:twoCellAnchor>
</xdr:wsDr>
</file>

<file path=xl/drawings/drawing5.xml><?xml version="1.0" encoding="utf-8"?>
<xdr:wsDr xmlns:xdr="http://schemas.openxmlformats.org/drawingml/2006/spreadsheetDrawing" xmlns:a="http://schemas.openxmlformats.org/drawingml/2006/main">
  <xdr:twoCellAnchor editAs="oneCell">
    <xdr:from>
      <xdr:col>7</xdr:col>
      <xdr:colOff>12700</xdr:colOff>
      <xdr:row>1</xdr:row>
      <xdr:rowOff>31750</xdr:rowOff>
    </xdr:from>
    <xdr:to>
      <xdr:col>10</xdr:col>
      <xdr:colOff>124055</xdr:colOff>
      <xdr:row>6</xdr:row>
      <xdr:rowOff>105410</xdr:rowOff>
    </xdr:to>
    <xdr:pic>
      <xdr:nvPicPr>
        <xdr:cNvPr id="2" name="Afbeelding 2">
          <a:extLst>
            <a:ext uri="{FF2B5EF4-FFF2-40B4-BE49-F238E27FC236}">
              <a16:creationId xmlns:a16="http://schemas.microsoft.com/office/drawing/2014/main" id="{BC83E30E-19A6-4077-A29E-4226DE84BF6B}"/>
            </a:ext>
          </a:extLst>
        </xdr:cNvPr>
        <xdr:cNvPicPr>
          <a:picLocks noChangeAspect="1"/>
        </xdr:cNvPicPr>
      </xdr:nvPicPr>
      <xdr:blipFill>
        <a:blip xmlns:r="http://schemas.openxmlformats.org/officeDocument/2006/relationships" r:embed="rId1"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xdr:blipFill>
      <xdr:spPr>
        <a:xfrm>
          <a:off x="8432800" y="215900"/>
          <a:ext cx="2638655" cy="994410"/>
        </a:xfrm>
        <a:prstGeom prst="rect">
          <a:avLst/>
        </a:prstGeom>
      </xdr:spPr>
    </xdr:pic>
    <xdr:clientData/>
  </xdr:twoCellAnchor>
  <xdr:twoCellAnchor>
    <xdr:from>
      <xdr:col>7</xdr:col>
      <xdr:colOff>167641</xdr:colOff>
      <xdr:row>6</xdr:row>
      <xdr:rowOff>73660</xdr:rowOff>
    </xdr:from>
    <xdr:to>
      <xdr:col>9</xdr:col>
      <xdr:colOff>402591</xdr:colOff>
      <xdr:row>11</xdr:row>
      <xdr:rowOff>118110</xdr:rowOff>
    </xdr:to>
    <xdr:sp macro="" textlink="">
      <xdr:nvSpPr>
        <xdr:cNvPr id="3" name="Tekstvak 2">
          <a:extLst>
            <a:ext uri="{FF2B5EF4-FFF2-40B4-BE49-F238E27FC236}">
              <a16:creationId xmlns:a16="http://schemas.microsoft.com/office/drawing/2014/main" id="{DB0C0465-20D0-4EB3-A67F-EB76154888B3}"/>
            </a:ext>
            <a:ext uri="{147F2762-F138-4A5C-976F-8EAC2B608ADB}">
              <a16:predDERef xmlns:a16="http://schemas.microsoft.com/office/drawing/2014/main" pred="{F0EE8B14-1612-7AA7-41AC-B2EBA6FA297D}"/>
            </a:ext>
          </a:extLst>
        </xdr:cNvPr>
        <xdr:cNvSpPr txBox="1"/>
      </xdr:nvSpPr>
      <xdr:spPr>
        <a:xfrm>
          <a:off x="8587741" y="1178560"/>
          <a:ext cx="2152650" cy="965200"/>
        </a:xfrm>
        <a:prstGeom prst="rect">
          <a:avLst/>
        </a:prstGeom>
        <a:noFill/>
        <a:ln w="9525" cmpd="sng">
          <a:noFill/>
        </a:ln>
      </xdr:spPr>
      <xdr:txBody>
        <a:bodyPr rot="0" spcFirstLastPara="0" vert="horz" wrap="square" lIns="91440" tIns="45720" rIns="91440" bIns="45720" numCol="1" spcCol="0" rtlCol="0" fromWordArt="0" anchor="t" anchorCtr="0" forceAA="0" compatLnSpc="1">
          <a:prstTxWarp prst="textNoShape">
            <a:avLst/>
          </a:prstTxWarp>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indent="0" algn="l"/>
          <a:r>
            <a:rPr lang="en-US" sz="3600">
              <a:latin typeface="+mn-lt"/>
              <a:ea typeface="+mn-lt"/>
              <a:cs typeface="+mn-lt"/>
            </a:rPr>
            <a:t>Calculator</a:t>
          </a:r>
        </a:p>
      </xdr:txBody>
    </xdr:sp>
    <xdr:clientData/>
  </xdr:twoCellAnchor>
</xdr:wsDr>
</file>

<file path=xl/drawings/drawing6.xml><?xml version="1.0" encoding="utf-8"?>
<xdr:wsDr xmlns:xdr="http://schemas.openxmlformats.org/drawingml/2006/spreadsheetDrawing" xmlns:a="http://schemas.openxmlformats.org/drawingml/2006/main">
  <xdr:twoCellAnchor editAs="oneCell">
    <xdr:from>
      <xdr:col>7</xdr:col>
      <xdr:colOff>82550</xdr:colOff>
      <xdr:row>1</xdr:row>
      <xdr:rowOff>69850</xdr:rowOff>
    </xdr:from>
    <xdr:to>
      <xdr:col>10</xdr:col>
      <xdr:colOff>193905</xdr:colOff>
      <xdr:row>6</xdr:row>
      <xdr:rowOff>143510</xdr:rowOff>
    </xdr:to>
    <xdr:pic>
      <xdr:nvPicPr>
        <xdr:cNvPr id="2" name="Afbeelding 2">
          <a:extLst>
            <a:ext uri="{FF2B5EF4-FFF2-40B4-BE49-F238E27FC236}">
              <a16:creationId xmlns:a16="http://schemas.microsoft.com/office/drawing/2014/main" id="{1C411EB4-4186-4855-9CE7-9A8B77BB9EF3}"/>
            </a:ext>
          </a:extLst>
        </xdr:cNvPr>
        <xdr:cNvPicPr>
          <a:picLocks noChangeAspect="1"/>
        </xdr:cNvPicPr>
      </xdr:nvPicPr>
      <xdr:blipFill>
        <a:blip xmlns:r="http://schemas.openxmlformats.org/officeDocument/2006/relationships" r:embed="rId1"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xdr:blipFill>
      <xdr:spPr>
        <a:xfrm>
          <a:off x="8502650" y="254000"/>
          <a:ext cx="2638655" cy="994410"/>
        </a:xfrm>
        <a:prstGeom prst="rect">
          <a:avLst/>
        </a:prstGeom>
      </xdr:spPr>
    </xdr:pic>
    <xdr:clientData/>
  </xdr:twoCellAnchor>
  <xdr:twoCellAnchor>
    <xdr:from>
      <xdr:col>7</xdr:col>
      <xdr:colOff>237491</xdr:colOff>
      <xdr:row>6</xdr:row>
      <xdr:rowOff>111760</xdr:rowOff>
    </xdr:from>
    <xdr:to>
      <xdr:col>9</xdr:col>
      <xdr:colOff>472441</xdr:colOff>
      <xdr:row>11</xdr:row>
      <xdr:rowOff>156210</xdr:rowOff>
    </xdr:to>
    <xdr:sp macro="" textlink="">
      <xdr:nvSpPr>
        <xdr:cNvPr id="3" name="Tekstvak 2">
          <a:extLst>
            <a:ext uri="{FF2B5EF4-FFF2-40B4-BE49-F238E27FC236}">
              <a16:creationId xmlns:a16="http://schemas.microsoft.com/office/drawing/2014/main" id="{4FA24E55-9F45-478B-BB54-806AC9B1DAAC}"/>
            </a:ext>
            <a:ext uri="{147F2762-F138-4A5C-976F-8EAC2B608ADB}">
              <a16:predDERef xmlns:a16="http://schemas.microsoft.com/office/drawing/2014/main" pred="{F0EE8B14-1612-7AA7-41AC-B2EBA6FA297D}"/>
            </a:ext>
          </a:extLst>
        </xdr:cNvPr>
        <xdr:cNvSpPr txBox="1"/>
      </xdr:nvSpPr>
      <xdr:spPr>
        <a:xfrm>
          <a:off x="8657591" y="1216660"/>
          <a:ext cx="2152650" cy="965200"/>
        </a:xfrm>
        <a:prstGeom prst="rect">
          <a:avLst/>
        </a:prstGeom>
        <a:noFill/>
        <a:ln w="9525" cmpd="sng">
          <a:noFill/>
        </a:ln>
      </xdr:spPr>
      <xdr:txBody>
        <a:bodyPr rot="0" spcFirstLastPara="0" vert="horz" wrap="square" lIns="91440" tIns="45720" rIns="91440" bIns="45720" numCol="1" spcCol="0" rtlCol="0" fromWordArt="0" anchor="t" anchorCtr="0" forceAA="0" compatLnSpc="1">
          <a:prstTxWarp prst="textNoShape">
            <a:avLst/>
          </a:prstTxWarp>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indent="0" algn="l"/>
          <a:r>
            <a:rPr lang="en-US" sz="3600">
              <a:latin typeface="+mn-lt"/>
              <a:ea typeface="+mn-lt"/>
              <a:cs typeface="+mn-lt"/>
            </a:rPr>
            <a:t>Calculator</a:t>
          </a:r>
        </a:p>
      </xdr:txBody>
    </xdr:sp>
    <xdr:clientData/>
  </xdr:twoCellAnchor>
</xdr:wsDr>
</file>

<file path=xl/drawings/drawing7.xml><?xml version="1.0" encoding="utf-8"?>
<xdr:wsDr xmlns:xdr="http://schemas.openxmlformats.org/drawingml/2006/spreadsheetDrawing" xmlns:a="http://schemas.openxmlformats.org/drawingml/2006/main">
  <xdr:twoCellAnchor editAs="oneCell">
    <xdr:from>
      <xdr:col>7</xdr:col>
      <xdr:colOff>158750</xdr:colOff>
      <xdr:row>1</xdr:row>
      <xdr:rowOff>88900</xdr:rowOff>
    </xdr:from>
    <xdr:to>
      <xdr:col>10</xdr:col>
      <xdr:colOff>270105</xdr:colOff>
      <xdr:row>6</xdr:row>
      <xdr:rowOff>162560</xdr:rowOff>
    </xdr:to>
    <xdr:pic>
      <xdr:nvPicPr>
        <xdr:cNvPr id="2" name="Afbeelding 2">
          <a:extLst>
            <a:ext uri="{FF2B5EF4-FFF2-40B4-BE49-F238E27FC236}">
              <a16:creationId xmlns:a16="http://schemas.microsoft.com/office/drawing/2014/main" id="{A6E182E9-9AD9-4520-9002-A463075BE1B1}"/>
            </a:ext>
          </a:extLst>
        </xdr:cNvPr>
        <xdr:cNvPicPr>
          <a:picLocks noChangeAspect="1"/>
        </xdr:cNvPicPr>
      </xdr:nvPicPr>
      <xdr:blipFill>
        <a:blip xmlns:r="http://schemas.openxmlformats.org/officeDocument/2006/relationships" r:embed="rId1"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xdr:blipFill>
      <xdr:spPr>
        <a:xfrm>
          <a:off x="8578850" y="273050"/>
          <a:ext cx="2638655" cy="994410"/>
        </a:xfrm>
        <a:prstGeom prst="rect">
          <a:avLst/>
        </a:prstGeom>
      </xdr:spPr>
    </xdr:pic>
    <xdr:clientData/>
  </xdr:twoCellAnchor>
  <xdr:twoCellAnchor>
    <xdr:from>
      <xdr:col>7</xdr:col>
      <xdr:colOff>313691</xdr:colOff>
      <xdr:row>6</xdr:row>
      <xdr:rowOff>130810</xdr:rowOff>
    </xdr:from>
    <xdr:to>
      <xdr:col>9</xdr:col>
      <xdr:colOff>548641</xdr:colOff>
      <xdr:row>11</xdr:row>
      <xdr:rowOff>175260</xdr:rowOff>
    </xdr:to>
    <xdr:sp macro="" textlink="">
      <xdr:nvSpPr>
        <xdr:cNvPr id="3" name="Tekstvak 2">
          <a:extLst>
            <a:ext uri="{FF2B5EF4-FFF2-40B4-BE49-F238E27FC236}">
              <a16:creationId xmlns:a16="http://schemas.microsoft.com/office/drawing/2014/main" id="{99394338-19FC-4369-A9A0-C1ED03CB8223}"/>
            </a:ext>
            <a:ext uri="{147F2762-F138-4A5C-976F-8EAC2B608ADB}">
              <a16:predDERef xmlns:a16="http://schemas.microsoft.com/office/drawing/2014/main" pred="{F0EE8B14-1612-7AA7-41AC-B2EBA6FA297D}"/>
            </a:ext>
          </a:extLst>
        </xdr:cNvPr>
        <xdr:cNvSpPr txBox="1"/>
      </xdr:nvSpPr>
      <xdr:spPr>
        <a:xfrm>
          <a:off x="8733791" y="1235710"/>
          <a:ext cx="2152650" cy="965200"/>
        </a:xfrm>
        <a:prstGeom prst="rect">
          <a:avLst/>
        </a:prstGeom>
        <a:noFill/>
        <a:ln w="9525" cmpd="sng">
          <a:noFill/>
        </a:ln>
      </xdr:spPr>
      <xdr:txBody>
        <a:bodyPr rot="0" spcFirstLastPara="0" vert="horz" wrap="square" lIns="91440" tIns="45720" rIns="91440" bIns="45720" numCol="1" spcCol="0" rtlCol="0" fromWordArt="0" anchor="t" anchorCtr="0" forceAA="0" compatLnSpc="1">
          <a:prstTxWarp prst="textNoShape">
            <a:avLst/>
          </a:prstTxWarp>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indent="0" algn="l"/>
          <a:r>
            <a:rPr lang="en-US" sz="3600">
              <a:latin typeface="+mn-lt"/>
              <a:ea typeface="+mn-lt"/>
              <a:cs typeface="+mn-lt"/>
            </a:rPr>
            <a:t>Calculator</a:t>
          </a:r>
        </a:p>
      </xdr:txBody>
    </xdr:sp>
    <xdr:clientData/>
  </xdr:twoCellAnchor>
</xdr:wsDr>
</file>

<file path=xl/drawings/drawing8.xml><?xml version="1.0" encoding="utf-8"?>
<xdr:wsDr xmlns:xdr="http://schemas.openxmlformats.org/drawingml/2006/spreadsheetDrawing" xmlns:a="http://schemas.openxmlformats.org/drawingml/2006/main">
  <xdr:twoCellAnchor editAs="oneCell">
    <xdr:from>
      <xdr:col>7</xdr:col>
      <xdr:colOff>127000</xdr:colOff>
      <xdr:row>1</xdr:row>
      <xdr:rowOff>57150</xdr:rowOff>
    </xdr:from>
    <xdr:to>
      <xdr:col>10</xdr:col>
      <xdr:colOff>238355</xdr:colOff>
      <xdr:row>6</xdr:row>
      <xdr:rowOff>130810</xdr:rowOff>
    </xdr:to>
    <xdr:pic>
      <xdr:nvPicPr>
        <xdr:cNvPr id="2" name="Afbeelding 2">
          <a:extLst>
            <a:ext uri="{FF2B5EF4-FFF2-40B4-BE49-F238E27FC236}">
              <a16:creationId xmlns:a16="http://schemas.microsoft.com/office/drawing/2014/main" id="{9693A912-385A-4D91-9CF7-F45769538C9F}"/>
            </a:ext>
          </a:extLst>
        </xdr:cNvPr>
        <xdr:cNvPicPr>
          <a:picLocks noChangeAspect="1"/>
        </xdr:cNvPicPr>
      </xdr:nvPicPr>
      <xdr:blipFill>
        <a:blip xmlns:r="http://schemas.openxmlformats.org/officeDocument/2006/relationships" r:embed="rId1"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xdr:blipFill>
      <xdr:spPr>
        <a:xfrm>
          <a:off x="8547100" y="241300"/>
          <a:ext cx="2638655" cy="994410"/>
        </a:xfrm>
        <a:prstGeom prst="rect">
          <a:avLst/>
        </a:prstGeom>
      </xdr:spPr>
    </xdr:pic>
    <xdr:clientData/>
  </xdr:twoCellAnchor>
  <xdr:twoCellAnchor>
    <xdr:from>
      <xdr:col>7</xdr:col>
      <xdr:colOff>281941</xdr:colOff>
      <xdr:row>6</xdr:row>
      <xdr:rowOff>99060</xdr:rowOff>
    </xdr:from>
    <xdr:to>
      <xdr:col>9</xdr:col>
      <xdr:colOff>516891</xdr:colOff>
      <xdr:row>11</xdr:row>
      <xdr:rowOff>143510</xdr:rowOff>
    </xdr:to>
    <xdr:sp macro="" textlink="">
      <xdr:nvSpPr>
        <xdr:cNvPr id="3" name="Tekstvak 2">
          <a:extLst>
            <a:ext uri="{FF2B5EF4-FFF2-40B4-BE49-F238E27FC236}">
              <a16:creationId xmlns:a16="http://schemas.microsoft.com/office/drawing/2014/main" id="{E07F9A0C-23F6-4010-94C5-6E40847B33B8}"/>
            </a:ext>
            <a:ext uri="{147F2762-F138-4A5C-976F-8EAC2B608ADB}">
              <a16:predDERef xmlns:a16="http://schemas.microsoft.com/office/drawing/2014/main" pred="{F0EE8B14-1612-7AA7-41AC-B2EBA6FA297D}"/>
            </a:ext>
          </a:extLst>
        </xdr:cNvPr>
        <xdr:cNvSpPr txBox="1"/>
      </xdr:nvSpPr>
      <xdr:spPr>
        <a:xfrm>
          <a:off x="8702041" y="1203960"/>
          <a:ext cx="2152650" cy="965200"/>
        </a:xfrm>
        <a:prstGeom prst="rect">
          <a:avLst/>
        </a:prstGeom>
        <a:noFill/>
        <a:ln w="9525" cmpd="sng">
          <a:noFill/>
        </a:ln>
      </xdr:spPr>
      <xdr:txBody>
        <a:bodyPr rot="0" spcFirstLastPara="0" vert="horz" wrap="square" lIns="91440" tIns="45720" rIns="91440" bIns="45720" numCol="1" spcCol="0" rtlCol="0" fromWordArt="0" anchor="t" anchorCtr="0" forceAA="0" compatLnSpc="1">
          <a:prstTxWarp prst="textNoShape">
            <a:avLst/>
          </a:prstTxWarp>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indent="0" algn="l"/>
          <a:r>
            <a:rPr lang="en-US" sz="3600">
              <a:latin typeface="+mn-lt"/>
              <a:ea typeface="+mn-lt"/>
              <a:cs typeface="+mn-lt"/>
            </a:rPr>
            <a:t>Calculator</a:t>
          </a:r>
        </a:p>
      </xdr:txBody>
    </xdr:sp>
    <xdr:clientData/>
  </xdr:twoCellAnchor>
</xdr:wsDr>
</file>

<file path=xl/drawings/drawing9.xml><?xml version="1.0" encoding="utf-8"?>
<xdr:wsDr xmlns:xdr="http://schemas.openxmlformats.org/drawingml/2006/spreadsheetDrawing" xmlns:a="http://schemas.openxmlformats.org/drawingml/2006/main">
  <xdr:twoCellAnchor editAs="oneCell">
    <xdr:from>
      <xdr:col>7</xdr:col>
      <xdr:colOff>336550</xdr:colOff>
      <xdr:row>1</xdr:row>
      <xdr:rowOff>76200</xdr:rowOff>
    </xdr:from>
    <xdr:to>
      <xdr:col>10</xdr:col>
      <xdr:colOff>447905</xdr:colOff>
      <xdr:row>6</xdr:row>
      <xdr:rowOff>149860</xdr:rowOff>
    </xdr:to>
    <xdr:pic>
      <xdr:nvPicPr>
        <xdr:cNvPr id="2" name="Afbeelding 2">
          <a:extLst>
            <a:ext uri="{FF2B5EF4-FFF2-40B4-BE49-F238E27FC236}">
              <a16:creationId xmlns:a16="http://schemas.microsoft.com/office/drawing/2014/main" id="{8CBFB0D9-35CF-4800-B07A-6A94A87EFDDE}"/>
            </a:ext>
          </a:extLst>
        </xdr:cNvPr>
        <xdr:cNvPicPr>
          <a:picLocks noChangeAspect="1"/>
        </xdr:cNvPicPr>
      </xdr:nvPicPr>
      <xdr:blipFill>
        <a:blip xmlns:r="http://schemas.openxmlformats.org/officeDocument/2006/relationships" r:embed="rId1"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xdr:blipFill>
      <xdr:spPr>
        <a:xfrm>
          <a:off x="8756650" y="260350"/>
          <a:ext cx="2638655" cy="994410"/>
        </a:xfrm>
        <a:prstGeom prst="rect">
          <a:avLst/>
        </a:prstGeom>
      </xdr:spPr>
    </xdr:pic>
    <xdr:clientData/>
  </xdr:twoCellAnchor>
  <xdr:twoCellAnchor>
    <xdr:from>
      <xdr:col>7</xdr:col>
      <xdr:colOff>491491</xdr:colOff>
      <xdr:row>6</xdr:row>
      <xdr:rowOff>118110</xdr:rowOff>
    </xdr:from>
    <xdr:to>
      <xdr:col>10</xdr:col>
      <xdr:colOff>116841</xdr:colOff>
      <xdr:row>11</xdr:row>
      <xdr:rowOff>162560</xdr:rowOff>
    </xdr:to>
    <xdr:sp macro="" textlink="">
      <xdr:nvSpPr>
        <xdr:cNvPr id="3" name="Tekstvak 2">
          <a:extLst>
            <a:ext uri="{FF2B5EF4-FFF2-40B4-BE49-F238E27FC236}">
              <a16:creationId xmlns:a16="http://schemas.microsoft.com/office/drawing/2014/main" id="{6EC1896A-AA73-4BE0-9E7E-7A2DFC3C9945}"/>
            </a:ext>
            <a:ext uri="{147F2762-F138-4A5C-976F-8EAC2B608ADB}">
              <a16:predDERef xmlns:a16="http://schemas.microsoft.com/office/drawing/2014/main" pred="{F0EE8B14-1612-7AA7-41AC-B2EBA6FA297D}"/>
            </a:ext>
          </a:extLst>
        </xdr:cNvPr>
        <xdr:cNvSpPr txBox="1"/>
      </xdr:nvSpPr>
      <xdr:spPr>
        <a:xfrm>
          <a:off x="8911591" y="1223010"/>
          <a:ext cx="2152650" cy="965200"/>
        </a:xfrm>
        <a:prstGeom prst="rect">
          <a:avLst/>
        </a:prstGeom>
        <a:noFill/>
        <a:ln w="9525" cmpd="sng">
          <a:noFill/>
        </a:ln>
      </xdr:spPr>
      <xdr:txBody>
        <a:bodyPr rot="0" spcFirstLastPara="0" vert="horz" wrap="square" lIns="91440" tIns="45720" rIns="91440" bIns="45720" numCol="1" spcCol="0" rtlCol="0" fromWordArt="0" anchor="t" anchorCtr="0" forceAA="0" compatLnSpc="1">
          <a:prstTxWarp prst="textNoShape">
            <a:avLst/>
          </a:prstTxWarp>
          <a:no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marL="0" indent="0" algn="l"/>
          <a:r>
            <a:rPr lang="en-US" sz="3600">
              <a:latin typeface="+mn-lt"/>
              <a:ea typeface="+mn-lt"/>
              <a:cs typeface="+mn-lt"/>
            </a:rPr>
            <a:t>Calculator</a:t>
          </a:r>
        </a:p>
      </xdr:txBody>
    </xdr:sp>
    <xdr:clientData/>
  </xdr:twoCellAnchor>
</xdr:wsDr>
</file>

<file path=xl/drawings/drawing10.xml><?xml version="1.0" encoding="utf-8"?>
<xdr:wsDr xmlns:xdr="http://schemas.openxmlformats.org/drawingml/2006/spreadsheetDrawing" xmlns:a="http://schemas.openxmlformats.org/drawingml/2006/main">
  <xdr:twoCellAnchor>
    <xdr:from>
      <xdr:col>13</xdr:col>
      <xdr:colOff>98425</xdr:colOff>
      <xdr:row>49</xdr:row>
      <xdr:rowOff>139700</xdr:rowOff>
    </xdr:from>
    <xdr:to>
      <xdr:col>23</xdr:col>
      <xdr:colOff>352425</xdr:colOff>
      <xdr:row>63</xdr:row>
      <xdr:rowOff>139700</xdr:rowOff>
    </xdr:to>
    <xdr:graphicFrame macro="">
      <xdr:nvGraphicFramePr>
        <xdr:cNvPr id="2" name="Chart 1">
          <a:extLst>
            <a:ext uri="{FF2B5EF4-FFF2-40B4-BE49-F238E27FC236}">
              <a16:creationId xmlns:a16="http://schemas.microsoft.com/office/drawing/2014/main" id="{669B3201-CFA8-BAAB-C1E6-7E52B8C50B77}"/>
            </a:ext>
          </a:extLst>
        </xdr:cNvPr>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hyperlink" Target="mailto:info@vibe2030.nl" TargetMode="External"/></Relationships>
</file>

<file path=xl/worksheets/_rels/sheet2.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2.xml"/><Relationship Id="rId1" Type="http://schemas.openxmlformats.org/officeDocument/2006/relationships/printerSettings" Target="../printerSettings/printerSettings1.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3.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4.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5.bin"/></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6.bin"/></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7.bin"/></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8.bin"/></Relationships>
</file>

<file path=xl/worksheets/_rels/sheet10.xml.rels><?xml version="1.0" encoding="UTF-8" standalone="yes"?>
<Relationships xmlns="http://schemas.openxmlformats.org/package/2006/relationships"><Relationship Id="rId1" Type="http://schemas.openxmlformats.org/officeDocument/2006/relationships/drawing" Target="../drawings/drawing10.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4FA60A7-BCE1-4D54-AF15-C16018E990FB}">
  <sheetPr>
    <tabColor theme="2" tint="-0.499984740745262"/>
  </sheetPr>
  <dimension ref="A3:B17"/>
  <sheetViews>
    <sheetView workbookViewId="0">
      <selection activeCell="B4" sqref="B4"/>
    </sheetView>
  </sheetViews>
  <sheetFormatPr defaultRowHeight="14.5" x14ac:dyDescent="0.35"/>
  <cols>
    <col min="1" max="1" width="19.6328125" style="67" bestFit="1" customWidth="1"/>
    <col min="2" max="2" width="39.81640625" style="67" bestFit="1" customWidth="1"/>
    <col min="3" max="16384" width="8.7265625" style="67"/>
  </cols>
  <sheetData>
    <row r="3" spans="1:2" x14ac:dyDescent="0.35">
      <c r="A3" s="67" t="s">
        <v>0</v>
      </c>
      <c r="B3" s="102" t="s">
        <v>276</v>
      </c>
    </row>
    <row r="4" spans="1:2" x14ac:dyDescent="0.35">
      <c r="B4" s="102" t="s">
        <v>1</v>
      </c>
    </row>
    <row r="5" spans="1:2" ht="65.5" x14ac:dyDescent="0.35">
      <c r="B5" s="103" t="s">
        <v>2</v>
      </c>
    </row>
    <row r="6" spans="1:2" x14ac:dyDescent="0.35">
      <c r="A6" s="67" t="s">
        <v>3</v>
      </c>
      <c r="B6" s="102" t="s">
        <v>249</v>
      </c>
    </row>
    <row r="7" spans="1:2" x14ac:dyDescent="0.35">
      <c r="A7" s="67" t="s">
        <v>4</v>
      </c>
      <c r="B7" s="102" t="s">
        <v>5</v>
      </c>
    </row>
    <row r="8" spans="1:2" x14ac:dyDescent="0.35">
      <c r="B8" s="104"/>
    </row>
    <row r="10" spans="1:2" x14ac:dyDescent="0.35">
      <c r="A10" s="66" t="s">
        <v>6</v>
      </c>
    </row>
    <row r="12" spans="1:2" ht="188.5" x14ac:dyDescent="0.35">
      <c r="B12" s="105" t="s">
        <v>239</v>
      </c>
    </row>
    <row r="13" spans="1:2" ht="43.5" x14ac:dyDescent="0.35">
      <c r="B13" s="105" t="s">
        <v>263</v>
      </c>
    </row>
    <row r="15" spans="1:2" x14ac:dyDescent="0.35">
      <c r="A15" s="67" t="s">
        <v>7</v>
      </c>
      <c r="B15" s="67" t="s">
        <v>8</v>
      </c>
    </row>
    <row r="17" spans="1:2" hidden="1" x14ac:dyDescent="0.35">
      <c r="A17" s="67" t="s">
        <v>242</v>
      </c>
      <c r="B17" s="67" t="b" cm="1">
        <f t="array" ref="B17">(ISNUMBER(L_InterpolateX(Gas_cons_annual,'Energy price scenarios'!$A$18:$A$24,'Energy price scenarios'!$C$18:$C$24)))</f>
        <v>1</v>
      </c>
    </row>
  </sheetData>
  <sheetProtection algorithmName="SHA-512" hashValue="KQcqgFEfAbXkpcDGbjJj9IM/7/S2u9xUDbmnfSTGB6ZuSh1Dp3BFH0zpuDvXH0ZSW+1RoPnAPYwpz8/alCb54A==" saltValue="umfhMwUFe7bn8d6VespJaQ==" spinCount="100000" sheet="1" objects="1" scenarios="1"/>
  <hyperlinks>
    <hyperlink ref="B7" r:id="rId1" xr:uid="{B0246974-789E-47D9-9F42-FBE9BAF4D0EB}"/>
  </hyperlinks>
  <pageMargins left="0.7" right="0.7" top="0.75" bottom="0.75" header="0.3" footer="0.3"/>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66BD86C-0D17-45ED-9338-102A5911B1A8}">
  <sheetPr>
    <tabColor rgb="FFFFFF00"/>
  </sheetPr>
  <dimension ref="A1:C52"/>
  <sheetViews>
    <sheetView workbookViewId="0">
      <selection activeCell="B52" sqref="B52"/>
    </sheetView>
  </sheetViews>
  <sheetFormatPr defaultRowHeight="14.5" x14ac:dyDescent="0.35"/>
  <cols>
    <col min="1" max="1" width="28.54296875" style="67" customWidth="1"/>
    <col min="2" max="2" width="56" style="67" customWidth="1"/>
    <col min="3" max="3" width="11.453125" style="67" customWidth="1"/>
    <col min="4" max="16384" width="8.7265625" style="67"/>
  </cols>
  <sheetData>
    <row r="1" spans="1:2" x14ac:dyDescent="0.35">
      <c r="A1" s="66" t="s">
        <v>9</v>
      </c>
      <c r="B1" s="66" t="s">
        <v>10</v>
      </c>
    </row>
    <row r="7" spans="1:2" x14ac:dyDescent="0.35">
      <c r="A7" s="66" t="s">
        <v>11</v>
      </c>
      <c r="B7" s="74" t="s">
        <v>247</v>
      </c>
    </row>
    <row r="8" spans="1:2" x14ac:dyDescent="0.35">
      <c r="A8" s="66" t="s">
        <v>12</v>
      </c>
      <c r="B8" s="74" t="s">
        <v>262</v>
      </c>
    </row>
    <row r="11" spans="1:2" x14ac:dyDescent="0.35">
      <c r="A11" s="66" t="s">
        <v>13</v>
      </c>
    </row>
    <row r="12" spans="1:2" x14ac:dyDescent="0.35">
      <c r="A12" s="67" t="s">
        <v>14</v>
      </c>
    </row>
    <row r="14" spans="1:2" x14ac:dyDescent="0.35">
      <c r="A14" s="106" t="s">
        <v>232</v>
      </c>
    </row>
    <row r="15" spans="1:2" x14ac:dyDescent="0.35">
      <c r="A15" s="67" t="s">
        <v>15</v>
      </c>
    </row>
    <row r="16" spans="1:2" x14ac:dyDescent="0.35">
      <c r="A16" s="67" t="s">
        <v>16</v>
      </c>
    </row>
    <row r="17" spans="1:3" x14ac:dyDescent="0.35">
      <c r="A17" s="84" t="s">
        <v>17</v>
      </c>
    </row>
    <row r="18" spans="1:3" x14ac:dyDescent="0.35">
      <c r="A18" s="67" t="s">
        <v>18</v>
      </c>
    </row>
    <row r="19" spans="1:3" x14ac:dyDescent="0.35">
      <c r="A19" s="84" t="s">
        <v>19</v>
      </c>
    </row>
    <row r="20" spans="1:3" x14ac:dyDescent="0.35">
      <c r="A20" s="84"/>
    </row>
    <row r="21" spans="1:3" x14ac:dyDescent="0.35">
      <c r="A21" s="106" t="s">
        <v>20</v>
      </c>
    </row>
    <row r="22" spans="1:3" x14ac:dyDescent="0.35">
      <c r="A22" s="67" t="s">
        <v>274</v>
      </c>
    </row>
    <row r="23" spans="1:3" x14ac:dyDescent="0.35">
      <c r="A23" s="67" t="s">
        <v>275</v>
      </c>
    </row>
    <row r="24" spans="1:3" x14ac:dyDescent="0.35">
      <c r="A24" s="67" t="s">
        <v>265</v>
      </c>
    </row>
    <row r="25" spans="1:3" x14ac:dyDescent="0.35">
      <c r="A25" s="67" t="s">
        <v>21</v>
      </c>
    </row>
    <row r="26" spans="1:3" x14ac:dyDescent="0.35">
      <c r="A26" s="67" t="s">
        <v>273</v>
      </c>
    </row>
    <row r="29" spans="1:3" x14ac:dyDescent="0.35">
      <c r="A29" s="66" t="s">
        <v>22</v>
      </c>
    </row>
    <row r="30" spans="1:3" x14ac:dyDescent="0.35">
      <c r="C30" s="67" t="s">
        <v>23</v>
      </c>
    </row>
    <row r="31" spans="1:3" x14ac:dyDescent="0.35">
      <c r="A31" s="107"/>
      <c r="B31" s="108" t="s">
        <v>24</v>
      </c>
      <c r="C31" s="108" t="s">
        <v>25</v>
      </c>
    </row>
    <row r="32" spans="1:3" x14ac:dyDescent="0.35">
      <c r="A32" s="109"/>
      <c r="B32" s="108" t="s">
        <v>26</v>
      </c>
      <c r="C32" s="108" t="s">
        <v>27</v>
      </c>
    </row>
    <row r="33" spans="1:3" x14ac:dyDescent="0.35">
      <c r="A33" s="110"/>
      <c r="B33" s="108" t="s">
        <v>28</v>
      </c>
      <c r="C33" s="108" t="s">
        <v>27</v>
      </c>
    </row>
    <row r="34" spans="1:3" x14ac:dyDescent="0.35">
      <c r="A34" s="102"/>
      <c r="B34" s="108" t="s">
        <v>29</v>
      </c>
      <c r="C34" s="108" t="s">
        <v>27</v>
      </c>
    </row>
    <row r="35" spans="1:3" x14ac:dyDescent="0.35">
      <c r="A35" s="111"/>
      <c r="B35" s="108" t="s">
        <v>30</v>
      </c>
      <c r="C35" s="108" t="s">
        <v>25</v>
      </c>
    </row>
    <row r="37" spans="1:3" x14ac:dyDescent="0.35">
      <c r="A37" s="66" t="s">
        <v>31</v>
      </c>
    </row>
    <row r="38" spans="1:3" x14ac:dyDescent="0.35">
      <c r="A38" s="67" t="s">
        <v>32</v>
      </c>
    </row>
    <row r="39" spans="1:3" x14ac:dyDescent="0.35">
      <c r="A39" s="67" t="s">
        <v>33</v>
      </c>
    </row>
    <row r="40" spans="1:3" x14ac:dyDescent="0.35">
      <c r="A40" s="67" t="s">
        <v>264</v>
      </c>
    </row>
    <row r="41" spans="1:3" x14ac:dyDescent="0.35">
      <c r="A41" s="67" t="s">
        <v>7</v>
      </c>
      <c r="B41" s="67" t="s">
        <v>8</v>
      </c>
    </row>
    <row r="44" spans="1:3" x14ac:dyDescent="0.35">
      <c r="A44" s="66" t="s">
        <v>34</v>
      </c>
    </row>
    <row r="45" spans="1:3" x14ac:dyDescent="0.35">
      <c r="A45" s="67" t="s">
        <v>35</v>
      </c>
      <c r="B45" s="67" t="s">
        <v>36</v>
      </c>
    </row>
    <row r="46" spans="1:3" x14ac:dyDescent="0.35">
      <c r="A46" s="67" t="s">
        <v>37</v>
      </c>
      <c r="B46" s="67" t="s">
        <v>38</v>
      </c>
    </row>
    <row r="47" spans="1:3" x14ac:dyDescent="0.35">
      <c r="A47" s="67" t="s">
        <v>39</v>
      </c>
      <c r="B47" s="67" t="s">
        <v>40</v>
      </c>
    </row>
    <row r="48" spans="1:3" x14ac:dyDescent="0.35">
      <c r="A48" s="67" t="s">
        <v>41</v>
      </c>
      <c r="B48" s="67" t="s">
        <v>42</v>
      </c>
    </row>
    <row r="49" spans="1:2" x14ac:dyDescent="0.35">
      <c r="A49" s="67" t="s">
        <v>43</v>
      </c>
      <c r="B49" s="67" t="s">
        <v>44</v>
      </c>
    </row>
    <row r="50" spans="1:2" x14ac:dyDescent="0.35">
      <c r="A50" s="67" t="s">
        <v>45</v>
      </c>
      <c r="B50" s="67" t="s">
        <v>46</v>
      </c>
    </row>
    <row r="51" spans="1:2" x14ac:dyDescent="0.35">
      <c r="A51" s="67" t="s">
        <v>47</v>
      </c>
      <c r="B51" s="67" t="s">
        <v>240</v>
      </c>
    </row>
    <row r="52" spans="1:2" x14ac:dyDescent="0.35">
      <c r="A52" s="67" t="s">
        <v>48</v>
      </c>
      <c r="B52" s="67" t="s">
        <v>241</v>
      </c>
    </row>
  </sheetData>
  <sheetProtection algorithmName="SHA-512" hashValue="YYtO/0TpU4lA2KBy1EjJgfLiQPGreeIZOTr4RKUWtEn6lpw1lSubmAGGnrjKiMP0Seb9+/FKK5nDP3WV6vLmSA==" saltValue="C7v6myaZnItuLltGbGyCjA==" spinCount="100000" sheet="1" objects="1" scenarios="1"/>
  <pageMargins left="0.70866141732283472" right="0.70866141732283472" top="0.74803149606299213" bottom="0.74803149606299213" header="0.31496062992125984" footer="0.31496062992125984"/>
  <pageSetup paperSize="9" orientation="portrait" r:id="rId1"/>
  <headerFooter>
    <oddFooter>&amp;C&amp;G</oddFooter>
  </headerFooter>
  <drawing r:id="rId2"/>
  <legacyDrawingHF r:id="rId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7B96B21-B330-415F-B751-65F4810D5740}">
  <sheetPr>
    <tabColor rgb="FF002060"/>
    <pageSetUpPr fitToPage="1"/>
  </sheetPr>
  <dimension ref="A1:U50"/>
  <sheetViews>
    <sheetView tabSelected="1" workbookViewId="0">
      <selection activeCell="B22" sqref="B22:F22"/>
    </sheetView>
  </sheetViews>
  <sheetFormatPr defaultRowHeight="14.5" x14ac:dyDescent="0.35"/>
  <cols>
    <col min="1" max="1" width="33.453125" bestFit="1" customWidth="1"/>
    <col min="2" max="6" width="14.54296875" customWidth="1"/>
    <col min="7" max="7" width="11.81640625" bestFit="1" customWidth="1"/>
    <col min="17" max="21" width="8.7265625" hidden="1" customWidth="1"/>
  </cols>
  <sheetData>
    <row r="1" spans="1:21" x14ac:dyDescent="0.35">
      <c r="A1" s="4" t="s">
        <v>49</v>
      </c>
      <c r="B1" s="4" t="str">
        <f>Name_branche</f>
        <v>Oils and Fats Industry</v>
      </c>
      <c r="Q1" t="s">
        <v>50</v>
      </c>
      <c r="S1" t="s">
        <v>51</v>
      </c>
    </row>
    <row r="2" spans="1:21" x14ac:dyDescent="0.35">
      <c r="A2" s="4" t="s">
        <v>52</v>
      </c>
      <c r="B2" s="4" t="str">
        <f>Name_standard_plant</f>
        <v>FAME (biodiesel)</v>
      </c>
      <c r="Q2" t="str">
        <f>'Energy price scenarios'!B2</f>
        <v>KEV 2022</v>
      </c>
      <c r="R2">
        <f>MATCH(Q2,'Energy price scenarios'!$B$2:$Y$2,0)</f>
        <v>1</v>
      </c>
      <c r="S2">
        <v>2030</v>
      </c>
      <c r="T2">
        <f>MATCH(S2,'Energy price scenarios'!$A$5,0)</f>
        <v>1</v>
      </c>
    </row>
    <row r="3" spans="1:21" x14ac:dyDescent="0.35">
      <c r="Q3" t="str">
        <f>'Energy price scenarios'!F2</f>
        <v>KEV 2024</v>
      </c>
      <c r="R3">
        <f>MATCH(Q3,'Energy price scenarios'!$B$2:$Y$2,0)</f>
        <v>5</v>
      </c>
    </row>
    <row r="4" spans="1:21" x14ac:dyDescent="0.35">
      <c r="A4" s="4" t="s">
        <v>53</v>
      </c>
      <c r="B4" s="17" t="s">
        <v>54</v>
      </c>
      <c r="Q4" t="str">
        <f>'Energy price scenarios'!J2</f>
        <v>ETM Koersvaste midden weg</v>
      </c>
      <c r="R4">
        <f>MATCH(Q4,'Energy price scenarios'!$B$2:$Y$2,0)</f>
        <v>9</v>
      </c>
      <c r="T4" t="s">
        <v>25</v>
      </c>
    </row>
    <row r="5" spans="1:21" x14ac:dyDescent="0.35">
      <c r="A5" s="4" t="s">
        <v>55</v>
      </c>
      <c r="B5" s="18">
        <v>2030</v>
      </c>
      <c r="C5" t="s">
        <v>56</v>
      </c>
      <c r="Q5" t="str">
        <f>'Energy price scenarios'!N2</f>
        <v>Market FW 2030 (juni 2026)</v>
      </c>
      <c r="R5">
        <f>MATCH(Q5,'Energy price scenarios'!$B$2:$Y$2,0)</f>
        <v>13</v>
      </c>
      <c r="T5" t="s">
        <v>27</v>
      </c>
    </row>
    <row r="6" spans="1:21" x14ac:dyDescent="0.35">
      <c r="A6" s="4" t="s">
        <v>57</v>
      </c>
      <c r="B6" s="6">
        <f>B5</f>
        <v>2030</v>
      </c>
      <c r="Q6" t="str">
        <f>'Energy price scenarios'!R2</f>
        <v>User 1</v>
      </c>
      <c r="R6">
        <f>MATCH(Q6,'Energy price scenarios'!$B$2:$Y$2,0)</f>
        <v>17</v>
      </c>
      <c r="T6" t="s">
        <v>58</v>
      </c>
      <c r="U6" t="s">
        <v>59</v>
      </c>
    </row>
    <row r="7" spans="1:21" x14ac:dyDescent="0.35">
      <c r="A7" s="4" t="s">
        <v>60</v>
      </c>
      <c r="B7" s="17" t="s">
        <v>25</v>
      </c>
      <c r="Q7" t="str">
        <f>'Energy price scenarios'!V2</f>
        <v>User 2</v>
      </c>
      <c r="R7">
        <f>MATCH(Q7,'Energy price scenarios'!$B$2:$Y$2,0)</f>
        <v>21</v>
      </c>
      <c r="T7" t="s">
        <v>61</v>
      </c>
      <c r="U7" t="s">
        <v>62</v>
      </c>
    </row>
    <row r="8" spans="1:21" hidden="1" x14ac:dyDescent="0.35">
      <c r="A8" s="4" t="s">
        <v>63</v>
      </c>
      <c r="B8" s="17" t="s">
        <v>58</v>
      </c>
      <c r="C8" t="str">
        <f>VLOOKUP(B8,T6:U8,2,FALSE)</f>
        <v>The energy tax and electricity grid impact is calculated per option on a marginal basis</v>
      </c>
      <c r="T8" t="s">
        <v>64</v>
      </c>
      <c r="U8" t="s">
        <v>65</v>
      </c>
    </row>
    <row r="9" spans="1:21" ht="15" thickBot="1" x14ac:dyDescent="0.4">
      <c r="R9" t="s">
        <v>66</v>
      </c>
    </row>
    <row r="10" spans="1:21" x14ac:dyDescent="0.35">
      <c r="A10" s="26" t="s">
        <v>53</v>
      </c>
      <c r="B10" s="27" t="str">
        <f>B4</f>
        <v>Market FW 2030 (juni 2026)</v>
      </c>
      <c r="C10" s="28"/>
      <c r="D10" s="28"/>
      <c r="E10" s="29"/>
      <c r="R10" s="6">
        <f>VLOOKUP(B4,Q2:R7,2,FALSE)</f>
        <v>13</v>
      </c>
    </row>
    <row r="11" spans="1:21" x14ac:dyDescent="0.35">
      <c r="A11" s="30"/>
      <c r="B11" s="31"/>
      <c r="C11" s="31"/>
      <c r="D11" s="31"/>
      <c r="E11" s="32"/>
      <c r="R11" s="6">
        <f>VLOOKUP(B5,S2:T2,2,FALSE)</f>
        <v>1</v>
      </c>
    </row>
    <row r="12" spans="1:21" x14ac:dyDescent="0.35">
      <c r="A12" s="30"/>
      <c r="B12" s="128" t="str">
        <f>'Energy price scenarios'!B3</f>
        <v xml:space="preserve">Gas </v>
      </c>
      <c r="C12" s="129"/>
      <c r="D12" s="36" t="str">
        <f>'Energy price scenarios'!C3</f>
        <v>Power</v>
      </c>
      <c r="E12" s="56" t="str">
        <f>'Energy price scenarios'!D3</f>
        <v>CO2</v>
      </c>
    </row>
    <row r="13" spans="1:21" ht="17.5" x14ac:dyDescent="0.45">
      <c r="A13" s="30"/>
      <c r="B13" s="33" t="s">
        <v>67</v>
      </c>
      <c r="C13" s="34" t="s">
        <v>68</v>
      </c>
      <c r="D13" s="34" t="s">
        <v>69</v>
      </c>
      <c r="E13" s="57" t="s">
        <v>70</v>
      </c>
      <c r="Q13" t="s">
        <v>71</v>
      </c>
      <c r="R13" s="6">
        <f ca="1">Escalation_year-YEAR(NOW())-1</f>
        <v>3</v>
      </c>
    </row>
    <row r="14" spans="1:21" ht="15" thickBot="1" x14ac:dyDescent="0.4">
      <c r="A14" s="35">
        <f>B5</f>
        <v>2030</v>
      </c>
      <c r="B14" s="58" cm="1">
        <f t="array" ref="B14">INDEX('Energy price scenarios'!$B$5:$Y$5,'Summary options'!$R$11,'Summary options'!$R$10)</f>
        <v>22.2</v>
      </c>
      <c r="C14" s="59">
        <f>Gas_price_avg*HHV/3600</f>
        <v>0.21681999999999998</v>
      </c>
      <c r="D14" s="60" cm="1">
        <f t="array" ref="D14">INDEX('Energy price scenarios'!$B$5:$Y$5,'Summary options'!$R$11,'Summary options'!$R$10+1)</f>
        <v>71.8</v>
      </c>
      <c r="E14" s="61" cm="1">
        <f t="array" ref="E14">IF(L_CO2_costs="Yes",INDEX('Energy price scenarios'!$B$5:$Y$5,'Summary options'!$R$11,'Summary options'!$R$10+2),0)</f>
        <v>92.2</v>
      </c>
      <c r="F14" s="3"/>
    </row>
    <row r="15" spans="1:21" ht="15" thickBot="1" x14ac:dyDescent="0.4">
      <c r="A15" s="53"/>
      <c r="B15" s="54"/>
      <c r="C15" s="55"/>
      <c r="D15" s="54"/>
      <c r="E15" s="54"/>
      <c r="F15" s="3"/>
    </row>
    <row r="16" spans="1:21" ht="17.5" hidden="1" customHeight="1" thickBot="1" x14ac:dyDescent="0.4">
      <c r="A16" t="s">
        <v>72</v>
      </c>
      <c r="B16" s="17"/>
      <c r="C16" s="65"/>
      <c r="D16" s="65"/>
      <c r="E16" s="65"/>
      <c r="F16" s="65"/>
    </row>
    <row r="17" spans="1:7" x14ac:dyDescent="0.35">
      <c r="A17" s="44"/>
      <c r="B17" s="45" t="s">
        <v>268</v>
      </c>
      <c r="C17" s="45" t="s">
        <v>269</v>
      </c>
      <c r="D17" s="45" t="s">
        <v>270</v>
      </c>
      <c r="E17" s="45" t="s">
        <v>271</v>
      </c>
      <c r="F17" s="45" t="s">
        <v>272</v>
      </c>
      <c r="G17" s="46"/>
    </row>
    <row r="18" spans="1:7" ht="72.5" x14ac:dyDescent="0.35">
      <c r="A18" s="30"/>
      <c r="B18" s="37" t="str">
        <f>'Measure 1'!$B$6</f>
        <v xml:space="preserve">MVR on distillation columns of glycerine, water and methanol </v>
      </c>
      <c r="C18" s="37" t="str">
        <f>'Measure 2'!$B$6</f>
        <v>Top vapor recompression with direct bottom injection</v>
      </c>
      <c r="D18" s="37" t="str">
        <f>'Measure 3'!$B$6</f>
        <v>One stage MVR with process vapors heating the reboiler</v>
      </c>
      <c r="E18" s="37" t="str">
        <f>'Measure 4'!$B$6</f>
        <v>Vacuum steam production in condenser combined with MVR</v>
      </c>
      <c r="F18" s="37" t="str">
        <f>'Measure 5'!$B$6</f>
        <v xml:space="preserve">High-temperature heat pump or MVR on FAME polishing column </v>
      </c>
      <c r="G18" s="47"/>
    </row>
    <row r="19" spans="1:7" x14ac:dyDescent="0.35">
      <c r="A19" s="48" t="s">
        <v>73</v>
      </c>
      <c r="B19" s="38">
        <f>'Measure 1'!$B$8</f>
        <v>-2769942</v>
      </c>
      <c r="C19" s="38">
        <f>'Measure 2'!$B$8</f>
        <v>-755438</v>
      </c>
      <c r="D19" s="38">
        <f>'Measure 3'!$B$8</f>
        <v>-755438</v>
      </c>
      <c r="E19" s="38">
        <f>'Measure 4'!$B$8</f>
        <v>-2590000</v>
      </c>
      <c r="F19" s="38">
        <f>'Measure 5'!$B$8</f>
        <v>-2783000</v>
      </c>
      <c r="G19" s="49" t="s">
        <v>74</v>
      </c>
    </row>
    <row r="20" spans="1:7" x14ac:dyDescent="0.35">
      <c r="A20" s="48" t="s">
        <v>75</v>
      </c>
      <c r="B20" s="38">
        <f>'Measure 1'!$B$9</f>
        <v>4947000</v>
      </c>
      <c r="C20" s="38">
        <f>'Measure 2'!$B$9</f>
        <v>1296000</v>
      </c>
      <c r="D20" s="38">
        <f>'Measure 3'!$B$9</f>
        <v>1080000</v>
      </c>
      <c r="E20" s="38">
        <f>'Measure 4'!$B$9</f>
        <v>5500000</v>
      </c>
      <c r="F20" s="38">
        <f>'Measure 5'!$B$9</f>
        <v>8332000</v>
      </c>
      <c r="G20" s="49" t="s">
        <v>76</v>
      </c>
    </row>
    <row r="21" spans="1:7" x14ac:dyDescent="0.35">
      <c r="A21" s="48" t="s">
        <v>77</v>
      </c>
      <c r="B21" s="38">
        <f>'Measure 1'!$B$11</f>
        <v>8000000</v>
      </c>
      <c r="C21" s="38">
        <f>'Measure 2'!$B$11</f>
        <v>4000000</v>
      </c>
      <c r="D21" s="38">
        <f>'Measure 3'!$B$11</f>
        <v>4000000</v>
      </c>
      <c r="E21" s="38">
        <f>'Measure 4'!$B$11</f>
        <v>8000000</v>
      </c>
      <c r="F21" s="38">
        <f>'Measure 5'!$B$11</f>
        <v>12000000</v>
      </c>
      <c r="G21" s="49" t="s">
        <v>78</v>
      </c>
    </row>
    <row r="22" spans="1:7" ht="48" x14ac:dyDescent="0.35">
      <c r="A22" s="127" t="s">
        <v>248</v>
      </c>
      <c r="B22" s="132" t="str">
        <f>'Measure 1'!$B$12</f>
        <v>Procesgeïntegreerde warmtepomp in een verdampingsproces (8.000 uur)</v>
      </c>
      <c r="C22" s="132" t="str">
        <f>'Measure 2'!$B$12</f>
        <v>Procesgeïntegreerde warmtepomp in een verdampingsproces (8.000 uur)</v>
      </c>
      <c r="D22" s="132" t="str">
        <f>'Measure 3'!$B$12</f>
        <v>Procesgeïntegreerde warmtepomp in een verdampingsproces (8.000 uur)</v>
      </c>
      <c r="E22" s="132" t="str">
        <f>'Measure 4'!$B$12</f>
        <v>Procesgeïntegreerde warmtepomp in een verdampingsproces (8.000 uur)</v>
      </c>
      <c r="F22" s="132" t="str">
        <f>'Measure 5'!$B$12</f>
        <v>Procesgeïntegreerde warmtepomp in een verdampingsproces (8.000 uur)</v>
      </c>
      <c r="G22" s="126"/>
    </row>
    <row r="23" spans="1:7" x14ac:dyDescent="0.35">
      <c r="A23" s="48" t="s">
        <v>47</v>
      </c>
      <c r="B23" s="40">
        <f>'Measure 1'!$B$14</f>
        <v>0</v>
      </c>
      <c r="C23" s="40">
        <f>'Measure 2'!$B$14</f>
        <v>0</v>
      </c>
      <c r="D23" s="40">
        <f>'Measure 3'!$B$14</f>
        <v>0</v>
      </c>
      <c r="E23" s="40">
        <f>'Measure 4'!$B$14</f>
        <v>0</v>
      </c>
      <c r="F23" s="40">
        <f>'Measure 5'!$B$14</f>
        <v>0</v>
      </c>
      <c r="G23" s="49"/>
    </row>
    <row r="24" spans="1:7" x14ac:dyDescent="0.35">
      <c r="A24" s="48"/>
      <c r="B24" s="39"/>
      <c r="C24" s="39"/>
      <c r="D24" s="39"/>
      <c r="E24" s="39"/>
      <c r="F24" s="39"/>
      <c r="G24" s="49"/>
    </row>
    <row r="25" spans="1:7" x14ac:dyDescent="0.35">
      <c r="A25" s="48" t="s">
        <v>79</v>
      </c>
      <c r="B25" s="41">
        <f ca="1">'Measure 1'!$B$53</f>
        <v>5.6290244108968244</v>
      </c>
      <c r="C25" s="41">
        <f ca="1">'Measure 2'!$B$53</f>
        <v>11.191175416660879</v>
      </c>
      <c r="D25" s="41">
        <f ca="1">'Measure 3'!$B$53</f>
        <v>10.323654998008077</v>
      </c>
      <c r="E25" s="41">
        <f ca="1">'Measure 4'!$B$53</f>
        <v>6.5762296772558475</v>
      </c>
      <c r="F25" s="41">
        <f ca="1">'Measure 5'!$B$53</f>
        <v>11.845721906782272</v>
      </c>
      <c r="G25" s="50" t="s">
        <v>80</v>
      </c>
    </row>
    <row r="26" spans="1:7" x14ac:dyDescent="0.35">
      <c r="A26" s="48" t="s">
        <v>81</v>
      </c>
      <c r="B26" s="42">
        <f ca="1">'Measure 1'!$B$54</f>
        <v>2710314.9204136431</v>
      </c>
      <c r="C26" s="42">
        <f ca="1">'Measure 2'!$B$54</f>
        <v>-1306421.2698495416</v>
      </c>
      <c r="D26" s="42">
        <f ca="1">'Measure 3'!$B$54</f>
        <v>-1080073.668335807</v>
      </c>
      <c r="E26" s="42">
        <f ca="1">'Measure 4'!$B$54</f>
        <v>1167657.9277502242</v>
      </c>
      <c r="F26" s="42">
        <f ca="1">'Measure 5'!$B$54</f>
        <v>-4365772.4776297584</v>
      </c>
      <c r="G26" s="50" t="s">
        <v>78</v>
      </c>
    </row>
    <row r="27" spans="1:7" x14ac:dyDescent="0.35">
      <c r="A27" s="48" t="s">
        <v>82</v>
      </c>
      <c r="B27" s="43">
        <f>'Measure 1'!$B$16</f>
        <v>-4926.9789336600006</v>
      </c>
      <c r="C27" s="43">
        <f>'Measure 2'!$B$16</f>
        <v>-1343.7202337400001</v>
      </c>
      <c r="D27" s="43">
        <f>'Measure 3'!$B$16</f>
        <v>-1343.7202337400001</v>
      </c>
      <c r="E27" s="43">
        <f>'Measure 4'!$B$16</f>
        <v>-4606.9107000000004</v>
      </c>
      <c r="F27" s="43">
        <f>'Measure 5'!$B$16</f>
        <v>-4950.2055899999996</v>
      </c>
      <c r="G27" s="50" t="s">
        <v>83</v>
      </c>
    </row>
    <row r="28" spans="1:7" ht="16.5" x14ac:dyDescent="0.45">
      <c r="A28" s="48" t="s">
        <v>84</v>
      </c>
      <c r="B28" s="43">
        <f ca="1">'Measure 1'!$B$57</f>
        <v>19.204907250989905</v>
      </c>
      <c r="C28" s="43">
        <f ca="1">'Measure 2'!$B$57</f>
        <v>221.2116708525466</v>
      </c>
      <c r="D28" s="43">
        <f ca="1">'Measure 3'!$B$57</f>
        <v>198.85939985184834</v>
      </c>
      <c r="E28" s="43">
        <f ca="1">'Measure 4'!$B$57</f>
        <v>58.567399202071144</v>
      </c>
      <c r="F28" s="43">
        <f ca="1">'Measure 5'!$B$57</f>
        <v>209.22872583267073</v>
      </c>
      <c r="G28" s="50" t="s">
        <v>85</v>
      </c>
    </row>
    <row r="29" spans="1:7" ht="16.5" x14ac:dyDescent="0.45">
      <c r="A29" s="48" t="s">
        <v>86</v>
      </c>
      <c r="B29" s="43">
        <f ca="1">'Measure 1'!$B$56</f>
        <v>58.284412446472693</v>
      </c>
      <c r="C29" s="43">
        <f ca="1">'Measure 2'!$B$56</f>
        <v>102.70833463328464</v>
      </c>
      <c r="D29" s="43">
        <f ca="1">'Measure 3'!$B$56</f>
        <v>97.7927786888702</v>
      </c>
      <c r="E29" s="43">
        <f ca="1">'Measure 4'!$B$56</f>
        <v>66.940737850323515</v>
      </c>
      <c r="F29" s="43">
        <f ca="1">'Measure 5'!$B$56</f>
        <v>100.07312872413102</v>
      </c>
      <c r="G29" s="50" t="s">
        <v>87</v>
      </c>
    </row>
    <row r="30" spans="1:7" ht="15" thickBot="1" x14ac:dyDescent="0.4">
      <c r="A30" s="35" t="s">
        <v>88</v>
      </c>
      <c r="B30" s="51">
        <f>'Measure 1'!$B$60</f>
        <v>-0.35338094702108591</v>
      </c>
      <c r="C30" s="51">
        <f>'Measure 2'!$B$60</f>
        <v>-9.7344969655196789E-2</v>
      </c>
      <c r="D30" s="51">
        <f>'Measure 3'!$B$60</f>
        <v>-0.10127842415784744</v>
      </c>
      <c r="E30" s="51">
        <f>'Measure 4'!$B$60</f>
        <v>-0.314501843519225</v>
      </c>
      <c r="F30" s="51">
        <f>'Measure 5'!$B$60</f>
        <v>-0.29382920310164845</v>
      </c>
      <c r="G30" s="52"/>
    </row>
    <row r="33" spans="1:6" hidden="1" x14ac:dyDescent="0.35"/>
    <row r="34" spans="1:6" hidden="1" x14ac:dyDescent="0.35">
      <c r="B34" s="21" t="b">
        <v>0</v>
      </c>
      <c r="C34" s="21" t="b">
        <v>0</v>
      </c>
      <c r="D34" s="21" t="b">
        <v>0</v>
      </c>
      <c r="E34" s="21" t="b">
        <v>1</v>
      </c>
      <c r="F34" s="21" t="b">
        <v>1</v>
      </c>
    </row>
    <row r="35" spans="1:6" hidden="1" x14ac:dyDescent="0.35"/>
    <row r="36" spans="1:6" ht="16.5" hidden="1" x14ac:dyDescent="0.35">
      <c r="A36" t="s">
        <v>89</v>
      </c>
      <c r="B36">
        <f>SUMIF($B$34:$F$34,TRUE,B19:F19)</f>
        <v>-5373000</v>
      </c>
      <c r="C36" t="s">
        <v>90</v>
      </c>
    </row>
    <row r="37" spans="1:6" hidden="1" x14ac:dyDescent="0.35">
      <c r="A37" t="s">
        <v>91</v>
      </c>
      <c r="B37">
        <f>SUMIF($B$34:$F$34,TRUE,B20:F20)</f>
        <v>13832000</v>
      </c>
      <c r="C37" t="s">
        <v>76</v>
      </c>
    </row>
    <row r="38" spans="1:6" hidden="1" x14ac:dyDescent="0.35"/>
    <row r="39" spans="1:6" hidden="1" x14ac:dyDescent="0.35">
      <c r="A39" s="4" t="s">
        <v>92</v>
      </c>
    </row>
    <row r="40" spans="1:6" hidden="1" x14ac:dyDescent="0.35">
      <c r="A40" t="s">
        <v>93</v>
      </c>
      <c r="B40" s="6">
        <f>B36/Operating_hours_annual</f>
        <v>-671.625</v>
      </c>
      <c r="C40" t="s">
        <v>94</v>
      </c>
    </row>
    <row r="41" spans="1:6" hidden="1" x14ac:dyDescent="0.35">
      <c r="A41" t="s">
        <v>95</v>
      </c>
      <c r="B41" s="6">
        <f>B37/Operating_hours_annual</f>
        <v>1729</v>
      </c>
      <c r="C41" t="s">
        <v>96</v>
      </c>
    </row>
    <row r="42" spans="1:6" hidden="1" x14ac:dyDescent="0.35"/>
    <row r="43" spans="1:6" hidden="1" x14ac:dyDescent="0.35"/>
    <row r="44" spans="1:6" hidden="1" x14ac:dyDescent="0.35">
      <c r="A44" s="4" t="s">
        <v>97</v>
      </c>
    </row>
    <row r="45" spans="1:6" ht="16.5" hidden="1" x14ac:dyDescent="0.35">
      <c r="A45" s="4" t="s">
        <v>98</v>
      </c>
      <c r="B45" s="5">
        <f ca="1">SUM(C46:C47)</f>
        <v>1267205.0450804476</v>
      </c>
      <c r="C45" t="s">
        <v>99</v>
      </c>
      <c r="D45" s="63">
        <f ca="1">-B45/B36</f>
        <v>0.23584683511640564</v>
      </c>
      <c r="E45" t="s">
        <v>100</v>
      </c>
    </row>
    <row r="46" spans="1:6" hidden="1" x14ac:dyDescent="0.35">
      <c r="A46" s="13" t="s">
        <v>101</v>
      </c>
      <c r="B46" s="14"/>
      <c r="C46" s="15">
        <f ca="1">-gas_var_transportkost*B40*Esc_factor_gas_grid</f>
        <v>24282.84134961</v>
      </c>
    </row>
    <row r="47" spans="1:6" hidden="1" x14ac:dyDescent="0.35">
      <c r="A47" s="13" t="s">
        <v>102</v>
      </c>
      <c r="B47" s="14"/>
      <c r="C47" s="15" cm="1">
        <f t="array" aca="1" ref="C47" ca="1">-(L_InterpolateX(Gas_cons_annual+B36,'Energy price scenarios'!$A$18:$A$24,'Energy price scenarios'!$C$18:$C$24)-'Reference plant'!$B$19)*Esc_factor_gas_tax</f>
        <v>1242922.2037308377</v>
      </c>
    </row>
    <row r="48" spans="1:6" hidden="1" x14ac:dyDescent="0.35">
      <c r="A48" s="4" t="s">
        <v>103</v>
      </c>
      <c r="B48" s="5">
        <f ca="1">SUM(C49:C50)</f>
        <v>-558613.96927608212</v>
      </c>
      <c r="D48" s="64">
        <f ca="1">-B48/B37</f>
        <v>4.038562530914417E-2</v>
      </c>
      <c r="E48" t="s">
        <v>104</v>
      </c>
    </row>
    <row r="49" spans="1:3" hidden="1" x14ac:dyDescent="0.35">
      <c r="A49" s="13" t="s">
        <v>105</v>
      </c>
      <c r="B49" s="14"/>
      <c r="C49" s="16" cm="1">
        <f t="array" aca="1" ref="C49" ca="1">-(Gridcosts_kW(Contract_cap_elec_grid+B41)*((Contract_cap_elec_grid+B41))-'Reference plant'!$B$35)*Esc_factor_elec_grid</f>
        <v>-322989.20282424212</v>
      </c>
    </row>
    <row r="50" spans="1:3" hidden="1" x14ac:dyDescent="0.35">
      <c r="A50" s="13" t="s">
        <v>106</v>
      </c>
      <c r="B50" s="14"/>
      <c r="C50" s="16" cm="1">
        <f t="array" aca="1" ref="C50" ca="1">-(L_InterpolateX(Power_cons_annual+B37,'Energy price scenarios'!$A$32:$A$38,'Energy price scenarios'!$C$32:$C$38)-'Reference plant'!B20)*Esc_factor_elec_tax</f>
        <v>-235624.76645183997</v>
      </c>
    </row>
  </sheetData>
  <sheetProtection algorithmName="SHA-512" hashValue="8PIXZbyB2ON4tg0PmluFDlKchwj4+G5yKoj/c6AjLjK0ub/ozUkL+nAj8BvdAMDIZBrjo5E9ihqQgNYqr9J+rw==" saltValue="PM7spDZK3dgdNrKoa8eiDg==" spinCount="100000" sheet="1" objects="1" scenarios="1"/>
  <mergeCells count="1">
    <mergeCell ref="B12:C12"/>
  </mergeCells>
  <phoneticPr fontId="15" type="noConversion"/>
  <dataValidations count="5">
    <dataValidation type="list" allowBlank="1" showInputMessage="1" showErrorMessage="1" sqref="B4" xr:uid="{0681D0C3-B154-4FDF-9EAA-B4164C12D44B}">
      <formula1>$Q$2:$Q$7</formula1>
    </dataValidation>
    <dataValidation type="list" allowBlank="1" showInputMessage="1" showErrorMessage="1" sqref="B5" xr:uid="{0DA5D7D7-C755-4E64-9F8C-BC4F8D1DF3F2}">
      <formula1>$S$2</formula1>
    </dataValidation>
    <dataValidation type="whole" allowBlank="1" showInputMessage="1" showErrorMessage="1" sqref="B6" xr:uid="{B4A57D75-E557-4E5C-8DA2-A6C6DE7F67AA}">
      <formula1>2026</formula1>
      <formula2>2050</formula2>
    </dataValidation>
    <dataValidation type="list" allowBlank="1" showInputMessage="1" showErrorMessage="1" sqref="B7" xr:uid="{F846F631-C615-4DB6-AB4D-0771DE2B0FCF}">
      <formula1>$T$4:$T$5</formula1>
    </dataValidation>
    <dataValidation type="list" allowBlank="1" showInputMessage="1" showErrorMessage="1" sqref="B8" xr:uid="{E8870F91-B6E3-4721-BBAF-C06C4901C430}">
      <formula1>$T$6:$T$6</formula1>
    </dataValidation>
  </dataValidations>
  <pageMargins left="0.70866141732283472" right="0.70866141732283472" top="0.74803149606299213" bottom="0.74803149606299213" header="0.31496062992125984" footer="0.31496062992125984"/>
  <pageSetup paperSize="9" scale="73" orientation="portrait" r:id="rId1"/>
  <headerFooter>
    <oddHeader>&amp;A</oddHeader>
    <oddFooter>&amp;L&amp;D&amp;CVIBE</oddFooter>
  </headerFooter>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62C3CD6-8226-47D0-B305-02003F104F22}">
  <sheetPr>
    <tabColor rgb="FFFFFF00"/>
    <pageSetUpPr fitToPage="1"/>
  </sheetPr>
  <dimension ref="A2:D45"/>
  <sheetViews>
    <sheetView workbookViewId="0">
      <selection activeCell="B3" sqref="B3"/>
    </sheetView>
  </sheetViews>
  <sheetFormatPr defaultRowHeight="14.5" x14ac:dyDescent="0.35"/>
  <cols>
    <col min="1" max="1" width="32" style="67" bestFit="1" customWidth="1"/>
    <col min="2" max="2" width="17.1796875" style="67" bestFit="1" customWidth="1"/>
    <col min="3" max="3" width="12.453125" style="67" bestFit="1" customWidth="1"/>
    <col min="4" max="4" width="9.81640625" style="67" bestFit="1" customWidth="1"/>
    <col min="5" max="16384" width="8.7265625" style="67"/>
  </cols>
  <sheetData>
    <row r="2" spans="1:3" x14ac:dyDescent="0.35">
      <c r="A2" s="66" t="s">
        <v>49</v>
      </c>
      <c r="B2" s="66" t="str">
        <f>Name_branche</f>
        <v>Oils and Fats Industry</v>
      </c>
    </row>
    <row r="3" spans="1:3" x14ac:dyDescent="0.35">
      <c r="A3" s="66" t="s">
        <v>52</v>
      </c>
      <c r="B3" s="66" t="str">
        <f>Name_standard_plant</f>
        <v>FAME (biodiesel)</v>
      </c>
    </row>
    <row r="5" spans="1:3" ht="16.5" x14ac:dyDescent="0.35">
      <c r="A5" s="66" t="s">
        <v>107</v>
      </c>
      <c r="B5" s="71">
        <v>5678282</v>
      </c>
      <c r="C5" s="67" t="s">
        <v>256</v>
      </c>
    </row>
    <row r="6" spans="1:3" x14ac:dyDescent="0.35">
      <c r="A6" s="66" t="s">
        <v>108</v>
      </c>
      <c r="B6" s="71">
        <v>4992000</v>
      </c>
      <c r="C6" s="67" t="s">
        <v>76</v>
      </c>
    </row>
    <row r="7" spans="1:3" x14ac:dyDescent="0.35">
      <c r="A7" s="66" t="s">
        <v>109</v>
      </c>
      <c r="B7" s="74">
        <v>8000</v>
      </c>
      <c r="C7" s="67" t="s">
        <v>110</v>
      </c>
    </row>
    <row r="8" spans="1:3" x14ac:dyDescent="0.35">
      <c r="A8" s="66" t="s">
        <v>111</v>
      </c>
      <c r="B8" s="71">
        <v>100000</v>
      </c>
      <c r="C8" s="67" t="s">
        <v>83</v>
      </c>
    </row>
    <row r="10" spans="1:3" x14ac:dyDescent="0.35">
      <c r="A10" s="67" t="s">
        <v>112</v>
      </c>
      <c r="B10" s="112">
        <v>0.92</v>
      </c>
      <c r="C10" s="67" t="s">
        <v>113</v>
      </c>
    </row>
    <row r="11" spans="1:3" ht="16.5" x14ac:dyDescent="0.35">
      <c r="A11" s="67" t="s">
        <v>114</v>
      </c>
      <c r="B11" s="113">
        <v>31.65</v>
      </c>
      <c r="C11" s="67" t="s">
        <v>257</v>
      </c>
    </row>
    <row r="12" spans="1:3" ht="16.5" x14ac:dyDescent="0.35">
      <c r="B12" s="113">
        <v>35.159999999999997</v>
      </c>
      <c r="C12" s="67" t="s">
        <v>258</v>
      </c>
    </row>
    <row r="13" spans="1:3" ht="16.5" x14ac:dyDescent="0.45">
      <c r="A13" s="67" t="s">
        <v>115</v>
      </c>
      <c r="B13" s="113">
        <v>56.2</v>
      </c>
      <c r="C13" s="67" t="s">
        <v>259</v>
      </c>
    </row>
    <row r="15" spans="1:3" x14ac:dyDescent="0.35">
      <c r="A15" s="67" t="s">
        <v>116</v>
      </c>
      <c r="B15" s="114">
        <v>0.1</v>
      </c>
    </row>
    <row r="16" spans="1:3" x14ac:dyDescent="0.35">
      <c r="A16" s="67" t="s">
        <v>117</v>
      </c>
      <c r="B16" s="114">
        <v>0.1</v>
      </c>
    </row>
    <row r="18" spans="1:3" x14ac:dyDescent="0.35">
      <c r="A18" s="66" t="s">
        <v>118</v>
      </c>
    </row>
    <row r="19" spans="1:3" x14ac:dyDescent="0.35">
      <c r="A19" s="66" t="s">
        <v>119</v>
      </c>
      <c r="B19" s="115" cm="1">
        <f t="array" ref="B19">L_InterpolateX(Gas_cons_annual,'Energy price scenarios'!$A$18:$A$24,'Energy price scenarios'!$C$18:$C$24)</f>
        <v>1312233.1385400002</v>
      </c>
      <c r="C19" s="67" t="s">
        <v>120</v>
      </c>
    </row>
    <row r="20" spans="1:3" x14ac:dyDescent="0.35">
      <c r="A20" s="66" t="s">
        <v>121</v>
      </c>
      <c r="B20" s="116" cm="1">
        <f t="array" ref="B20">L_InterpolateX(Power_cons_annual,'Energy price scenarios'!$A$32:$A$38,'Energy price scenarios'!$C$32:$C$38)</f>
        <v>194946.76</v>
      </c>
      <c r="C20" s="67" t="s">
        <v>120</v>
      </c>
    </row>
    <row r="22" spans="1:3" x14ac:dyDescent="0.35">
      <c r="A22" s="67" t="s">
        <v>122</v>
      </c>
      <c r="B22" s="117">
        <f ca="1">(1+Escalation_gas_tax)^Escalation_years</f>
        <v>1.0612079999999999</v>
      </c>
    </row>
    <row r="23" spans="1:3" x14ac:dyDescent="0.35">
      <c r="A23" s="67" t="s">
        <v>123</v>
      </c>
      <c r="B23" s="117">
        <f ca="1">(1+Escalation_elec_tax)^Escalation_years</f>
        <v>1.0612079999999999</v>
      </c>
    </row>
    <row r="25" spans="1:3" x14ac:dyDescent="0.35">
      <c r="A25" s="66" t="s">
        <v>124</v>
      </c>
    </row>
    <row r="26" spans="1:3" x14ac:dyDescent="0.35">
      <c r="A26" s="67" t="s">
        <v>125</v>
      </c>
      <c r="B26" s="81">
        <f>(INT((1+Excess_factor_gas_cap)*Gas_cons_annual/Operating_hours_annual/10)+1)*10</f>
        <v>790</v>
      </c>
      <c r="C26" s="67" t="s">
        <v>94</v>
      </c>
    </row>
    <row r="27" spans="1:3" x14ac:dyDescent="0.35">
      <c r="A27" s="67" t="s">
        <v>126</v>
      </c>
      <c r="B27" s="78">
        <f>(INT((1+Excess_factor_elec_cap)*Power_cons_annual/Operating_hours_annual/10)+1)*10</f>
        <v>690</v>
      </c>
      <c r="C27" s="67" t="s">
        <v>127</v>
      </c>
    </row>
    <row r="28" spans="1:3" x14ac:dyDescent="0.35">
      <c r="A28" s="67" t="s">
        <v>128</v>
      </c>
      <c r="B28" s="118">
        <v>2.5000000000000001E-2</v>
      </c>
    </row>
    <row r="29" spans="1:3" x14ac:dyDescent="0.35">
      <c r="A29" s="67" t="s">
        <v>129</v>
      </c>
      <c r="B29" s="119" cm="1">
        <f t="array" ref="B29">L_InterpolateX(B27,'Energy price scenarios'!$A$51:$A$56,'Energy price scenarios'!$H$51:$H$56)</f>
        <v>5.7123636363636363E-2</v>
      </c>
    </row>
    <row r="30" spans="1:3" x14ac:dyDescent="0.35">
      <c r="A30" s="67" t="s">
        <v>130</v>
      </c>
      <c r="B30" s="120">
        <f ca="1">(1+Escalation_gas_grid)^Escalation_years</f>
        <v>1.0612079999999999</v>
      </c>
    </row>
    <row r="31" spans="1:3" x14ac:dyDescent="0.35">
      <c r="A31" s="67" t="s">
        <v>131</v>
      </c>
      <c r="B31" s="120">
        <f ca="1">(1+Escalation_elec_grid)^Escalation_years</f>
        <v>1.1813466392845473</v>
      </c>
    </row>
    <row r="33" spans="1:4" x14ac:dyDescent="0.35">
      <c r="D33" s="121"/>
    </row>
    <row r="34" spans="1:4" x14ac:dyDescent="0.35">
      <c r="A34" s="66" t="s">
        <v>132</v>
      </c>
      <c r="B34" s="115">
        <f>gas_aansluitrecht+gas_transportrecht+gas_var_transportkost*B26</f>
        <v>29654.3</v>
      </c>
      <c r="C34" s="67" t="s">
        <v>120</v>
      </c>
    </row>
    <row r="35" spans="1:4" x14ac:dyDescent="0.35">
      <c r="A35" s="66" t="s">
        <v>133</v>
      </c>
      <c r="B35" s="116" cm="1">
        <f t="array" ref="B35">IF(L_interpol,Gridcosts_kW(Contract_cap_elec_grid)*Contract_cap_elec_grid,VLOOKUP(Contract_cap_elec_grid,'Energy price scenarios'!$A$51:$J$56,10,TRUE)*Contract_cap_elec_grid)</f>
        <v>126210.33910065674</v>
      </c>
      <c r="C35" s="67" t="s">
        <v>120</v>
      </c>
    </row>
    <row r="37" spans="1:4" ht="16.5" x14ac:dyDescent="0.45">
      <c r="A37" s="67" t="s">
        <v>107</v>
      </c>
      <c r="B37" s="99">
        <f>Gas_cons_annual*31.65/3.6</f>
        <v>49921562.583333328</v>
      </c>
      <c r="C37" s="67" t="s">
        <v>260</v>
      </c>
    </row>
    <row r="38" spans="1:4" x14ac:dyDescent="0.35">
      <c r="A38" s="67" t="s">
        <v>134</v>
      </c>
      <c r="B38" s="122">
        <f>B37+Power_cons_annual</f>
        <v>54913562.583333328</v>
      </c>
      <c r="C38" s="67" t="s">
        <v>76</v>
      </c>
    </row>
    <row r="39" spans="1:4" x14ac:dyDescent="0.35">
      <c r="A39" s="67" t="s">
        <v>135</v>
      </c>
      <c r="B39" s="101">
        <f>B37/B38</f>
        <v>0.90909349593874089</v>
      </c>
      <c r="C39" s="67" t="s">
        <v>136</v>
      </c>
    </row>
    <row r="41" spans="1:4" ht="16.5" x14ac:dyDescent="0.35">
      <c r="A41" s="67" t="s">
        <v>137</v>
      </c>
      <c r="B41" s="120">
        <f>IF(L_interpol,(B34+B19)/Gas_cons_annual,B34/Gas_cons_annual+avg_gas_tax)</f>
        <v>0.23631926673243778</v>
      </c>
      <c r="C41" s="67" t="s">
        <v>261</v>
      </c>
    </row>
    <row r="42" spans="1:4" x14ac:dyDescent="0.35">
      <c r="A42" s="67" t="s">
        <v>138</v>
      </c>
      <c r="B42" s="123">
        <f>IF(L_interpol,(B35+B20)/Power_cons_annual,B35/Power_cons_annual+avg_elec_tax)</f>
        <v>6.4334354787791814E-2</v>
      </c>
      <c r="C42" s="67" t="s">
        <v>139</v>
      </c>
    </row>
    <row r="44" spans="1:4" ht="16.5" x14ac:dyDescent="0.35">
      <c r="A44" s="67" t="s">
        <v>243</v>
      </c>
      <c r="B44" s="120">
        <f>VLOOKUP(Gas_cons_annual,'Energy price scenarios'!$A$18:$B$24,2,TRUE)</f>
        <v>0.31573000000000001</v>
      </c>
      <c r="C44" s="67" t="s">
        <v>261</v>
      </c>
    </row>
    <row r="45" spans="1:4" x14ac:dyDescent="0.35">
      <c r="A45" s="67" t="s">
        <v>244</v>
      </c>
      <c r="B45" s="123">
        <f>VLOOKUP(Power_cons_annual,'Energy price scenarios'!$A$32:$B$38,2,TRUE)</f>
        <v>6.9370000000000001E-2</v>
      </c>
      <c r="C45" s="67" t="s">
        <v>139</v>
      </c>
    </row>
  </sheetData>
  <sheetProtection algorithmName="SHA-512" hashValue="9qorbnpTNUCwzZWl8vsepgiptlj/3DjEQmeLHyebB53cWdq5DiI8AL2zG2vGkFu3XYklM+FV4l72ErNLSGwI2A==" saltValue="417Jz48q7buYAwJuf/CLnw==" spinCount="100000" sheet="1" objects="1" scenarios="1"/>
  <dataValidations count="5">
    <dataValidation type="decimal" allowBlank="1" showInputMessage="1" showErrorMessage="1" sqref="B10" xr:uid="{3BF3EAC8-8825-4EF1-ABA9-D4C7C4A6030F}">
      <formula1>0.8</formula1>
      <formula2>1</formula2>
    </dataValidation>
    <dataValidation type="decimal" allowBlank="1" showInputMessage="1" showErrorMessage="1" sqref="B11:B12" xr:uid="{FB666B3B-10EB-4CBB-9BD1-2B26CD962123}">
      <formula1>25</formula1>
      <formula2>50</formula2>
    </dataValidation>
    <dataValidation type="decimal" allowBlank="1" showInputMessage="1" showErrorMessage="1" sqref="B13" xr:uid="{B7D7DD91-C417-4145-B921-1AF8EA50C31C}">
      <formula1>25</formula1>
      <formula2>100</formula2>
    </dataValidation>
    <dataValidation type="decimal" allowBlank="1" showInputMessage="1" showErrorMessage="1" sqref="B15:B16" xr:uid="{8ECCD27E-E9F7-4B76-8B95-15D1A60A7AD3}">
      <formula1>0</formula1>
      <formula2>0.25</formula2>
    </dataValidation>
    <dataValidation type="decimal" allowBlank="1" showInputMessage="1" showErrorMessage="1" sqref="B28" xr:uid="{C589846F-C4FC-4620-8DF1-D5154E694A1F}">
      <formula1>0</formula1>
      <formula2>0.1</formula2>
    </dataValidation>
  </dataValidations>
  <pageMargins left="0.70866141732283472" right="0.70866141732283472" top="0.74803149606299213" bottom="0.74803149606299213" header="0.31496062992125984" footer="0.31496062992125984"/>
  <pageSetup paperSize="9" orientation="portrait" r:id="rId1"/>
  <headerFooter>
    <oddHeader>&amp;A</oddHeader>
    <oddFooter>&amp;L&amp;D&amp;CVIBE</oddFooter>
  </headerFooter>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2C18665-A4EE-4F1B-AE07-1D55966B793A}">
  <sheetPr>
    <tabColor rgb="FFFFFF00"/>
    <pageSetUpPr fitToPage="1"/>
  </sheetPr>
  <dimension ref="A2:I60"/>
  <sheetViews>
    <sheetView workbookViewId="0">
      <selection activeCell="B12" sqref="B12"/>
    </sheetView>
  </sheetViews>
  <sheetFormatPr defaultRowHeight="14.5" x14ac:dyDescent="0.35"/>
  <cols>
    <col min="1" max="1" width="37.81640625" style="67" bestFit="1" customWidth="1"/>
    <col min="2" max="2" width="15.54296875" style="67" bestFit="1" customWidth="1"/>
    <col min="3" max="3" width="9.54296875" style="67" bestFit="1" customWidth="1"/>
    <col min="4" max="4" width="19.81640625" style="67" bestFit="1" customWidth="1"/>
    <col min="5" max="5" width="13.54296875" style="67" bestFit="1" customWidth="1"/>
    <col min="6" max="6" width="15.54296875" style="67" bestFit="1" customWidth="1"/>
    <col min="7" max="7" width="8.7265625" style="67"/>
    <col min="8" max="8" width="18.26953125" style="67" customWidth="1"/>
    <col min="9" max="9" width="9.1796875" style="67" bestFit="1" customWidth="1"/>
    <col min="10" max="16384" width="8.7265625" style="67"/>
  </cols>
  <sheetData>
    <row r="2" spans="1:6" x14ac:dyDescent="0.35">
      <c r="A2" s="66" t="s">
        <v>49</v>
      </c>
      <c r="B2" s="66" t="str">
        <f>Name_branche</f>
        <v>Oils and Fats Industry</v>
      </c>
    </row>
    <row r="3" spans="1:6" x14ac:dyDescent="0.35">
      <c r="A3" s="66" t="s">
        <v>52</v>
      </c>
      <c r="B3" s="66" t="str">
        <f>Name_standard_plant</f>
        <v>FAME (biodiesel)</v>
      </c>
    </row>
    <row r="5" spans="1:6" x14ac:dyDescent="0.35">
      <c r="A5" s="66" t="s">
        <v>140</v>
      </c>
      <c r="B5" s="68">
        <v>1</v>
      </c>
    </row>
    <row r="6" spans="1:6" x14ac:dyDescent="0.35">
      <c r="A6" s="66" t="s">
        <v>141</v>
      </c>
      <c r="B6" s="69" t="s">
        <v>233</v>
      </c>
    </row>
    <row r="7" spans="1:6" x14ac:dyDescent="0.35">
      <c r="B7" s="70"/>
    </row>
    <row r="8" spans="1:6" x14ac:dyDescent="0.35">
      <c r="A8" s="66" t="s">
        <v>142</v>
      </c>
      <c r="B8" s="71">
        <v>-2769942</v>
      </c>
      <c r="C8" s="67" t="s">
        <v>74</v>
      </c>
      <c r="F8" s="72"/>
    </row>
    <row r="9" spans="1:6" x14ac:dyDescent="0.35">
      <c r="A9" s="66" t="s">
        <v>143</v>
      </c>
      <c r="B9" s="71">
        <v>4947000</v>
      </c>
      <c r="C9" s="67" t="s">
        <v>144</v>
      </c>
    </row>
    <row r="10" spans="1:6" x14ac:dyDescent="0.35">
      <c r="A10" s="66" t="s">
        <v>145</v>
      </c>
      <c r="B10" s="68">
        <v>8000</v>
      </c>
      <c r="C10" s="67" t="s">
        <v>146</v>
      </c>
    </row>
    <row r="11" spans="1:6" x14ac:dyDescent="0.35">
      <c r="A11" s="66" t="s">
        <v>77</v>
      </c>
      <c r="B11" s="73">
        <v>8000000</v>
      </c>
      <c r="C11" s="67" t="s">
        <v>78</v>
      </c>
    </row>
    <row r="12" spans="1:6" x14ac:dyDescent="0.35">
      <c r="A12" s="66" t="s">
        <v>48</v>
      </c>
      <c r="B12" s="74" t="s">
        <v>216</v>
      </c>
      <c r="D12" s="67" t="s">
        <v>245</v>
      </c>
    </row>
    <row r="13" spans="1:6" ht="16.5" x14ac:dyDescent="0.45">
      <c r="A13" s="66" t="s">
        <v>148</v>
      </c>
      <c r="B13" s="75">
        <f>-B8*LHV*Efficiency_boiler_LHV/3.6</f>
        <v>22404214.210000001</v>
      </c>
      <c r="C13" s="67" t="s">
        <v>250</v>
      </c>
    </row>
    <row r="14" spans="1:6" x14ac:dyDescent="0.35">
      <c r="A14" s="66" t="s">
        <v>47</v>
      </c>
      <c r="B14" s="76">
        <v>0</v>
      </c>
      <c r="D14" s="67" t="s">
        <v>246</v>
      </c>
    </row>
    <row r="16" spans="1:6" x14ac:dyDescent="0.35">
      <c r="A16" s="67" t="s">
        <v>149</v>
      </c>
      <c r="B16" s="77">
        <f>B8*LHV*0.001*CO2_emissie_factor*0.001</f>
        <v>-4926.9789336600006</v>
      </c>
      <c r="C16" s="67" t="s">
        <v>150</v>
      </c>
    </row>
    <row r="17" spans="1:7" ht="16.5" x14ac:dyDescent="0.45">
      <c r="A17" s="67" t="s">
        <v>151</v>
      </c>
      <c r="B17" s="78">
        <f>-B8*LHV*Efficiency_boiler_LHV/3.6</f>
        <v>22404214.210000001</v>
      </c>
      <c r="C17" s="67" t="s">
        <v>251</v>
      </c>
    </row>
    <row r="18" spans="1:7" ht="16.5" x14ac:dyDescent="0.45">
      <c r="B18" s="79">
        <f>B17/B10</f>
        <v>2800.5267762500002</v>
      </c>
      <c r="C18" s="67" t="s">
        <v>252</v>
      </c>
    </row>
    <row r="19" spans="1:7" ht="16.5" x14ac:dyDescent="0.45">
      <c r="A19" s="67" t="s">
        <v>152</v>
      </c>
      <c r="B19" s="79">
        <f>1000*B8*LHV/(B10*3600)</f>
        <v>-3044.0508437499998</v>
      </c>
      <c r="C19" s="67" t="s">
        <v>253</v>
      </c>
    </row>
    <row r="20" spans="1:7" x14ac:dyDescent="0.35">
      <c r="A20" s="67" t="s">
        <v>153</v>
      </c>
      <c r="B20" s="79">
        <f>B9/(B10)</f>
        <v>618.375</v>
      </c>
      <c r="C20" s="67" t="s">
        <v>96</v>
      </c>
    </row>
    <row r="21" spans="1:7" x14ac:dyDescent="0.35">
      <c r="A21" s="67" t="s">
        <v>154</v>
      </c>
      <c r="B21" s="80">
        <f>-B19/B20</f>
        <v>4.9226615625631691</v>
      </c>
    </row>
    <row r="23" spans="1:7" x14ac:dyDescent="0.35">
      <c r="A23" s="66" t="s">
        <v>155</v>
      </c>
      <c r="E23" s="67" t="s">
        <v>156</v>
      </c>
    </row>
    <row r="24" spans="1:7" x14ac:dyDescent="0.35">
      <c r="C24" s="67" t="s">
        <v>157</v>
      </c>
      <c r="D24" s="67" t="s">
        <v>158</v>
      </c>
      <c r="E24" s="67" t="s">
        <v>159</v>
      </c>
      <c r="F24" s="67" t="s">
        <v>160</v>
      </c>
      <c r="G24" s="67" t="s">
        <v>161</v>
      </c>
    </row>
    <row r="25" spans="1:7" x14ac:dyDescent="0.35">
      <c r="A25" s="67" t="s">
        <v>162</v>
      </c>
      <c r="B25" s="81">
        <f>VLOOKUP($B$12,'SDE++'!$B$3:$H$13,2,FALSE)</f>
        <v>5.79E-2</v>
      </c>
      <c r="C25" s="81">
        <f>VLOOKUP($B$12,'SDE++'!$B$3:$H$13,3,FALSE)</f>
        <v>8000</v>
      </c>
      <c r="D25" s="81">
        <f>VLOOKUP($B$12,'SDE++'!$B$3:$H$13,4,FALSE)</f>
        <v>0.129</v>
      </c>
      <c r="E25" s="81">
        <f>VLOOKUP($B$12,'SDE++'!$B$3:$H$13,5,FALSE)</f>
        <v>0.77763033175355434</v>
      </c>
      <c r="F25" s="81">
        <f>VLOOKUP($B$12,'SDE++'!$B$3:$H$13,6,FALSE)</f>
        <v>0</v>
      </c>
      <c r="G25" s="81">
        <f>VLOOKUP($B$12,'SDE++'!$B$3:$H$13,7,FALSE)</f>
        <v>1.4986666666666666E-4</v>
      </c>
    </row>
    <row r="26" spans="1:7" ht="16.5" x14ac:dyDescent="0.45">
      <c r="A26" s="67" t="s">
        <v>238</v>
      </c>
      <c r="B26" s="82">
        <f>MAX(0,B25-MIN(D25,0.001*E25*Gas_price_avg+F25*Elec_price_avg+G25*CO2_ETS1_price_avg))</f>
        <v>2.6818899968404426E-2</v>
      </c>
      <c r="C26" s="67" t="s">
        <v>254</v>
      </c>
    </row>
    <row r="27" spans="1:7" x14ac:dyDescent="0.35">
      <c r="B27" s="83"/>
    </row>
    <row r="29" spans="1:7" x14ac:dyDescent="0.35">
      <c r="A29" s="66" t="s">
        <v>92</v>
      </c>
    </row>
    <row r="30" spans="1:7" x14ac:dyDescent="0.35">
      <c r="A30" s="67" t="s">
        <v>93</v>
      </c>
      <c r="B30" s="81">
        <f>B8/B10</f>
        <v>-346.24275</v>
      </c>
      <c r="C30" s="67" t="s">
        <v>94</v>
      </c>
    </row>
    <row r="31" spans="1:7" x14ac:dyDescent="0.35">
      <c r="A31" s="67" t="s">
        <v>95</v>
      </c>
      <c r="B31" s="79">
        <f>B9/B10</f>
        <v>618.375</v>
      </c>
      <c r="C31" s="67" t="s">
        <v>96</v>
      </c>
    </row>
    <row r="34" spans="1:9" x14ac:dyDescent="0.35">
      <c r="A34" s="66" t="s">
        <v>97</v>
      </c>
      <c r="B34" s="84" t="s">
        <v>163</v>
      </c>
      <c r="E34" s="84"/>
    </row>
    <row r="35" spans="1:9" x14ac:dyDescent="0.35">
      <c r="A35" s="66" t="s">
        <v>98</v>
      </c>
      <c r="B35" s="85">
        <f ca="1">SUM(C36:C39)</f>
        <v>1665461.7457896951</v>
      </c>
      <c r="E35" s="86"/>
      <c r="H35" s="86"/>
    </row>
    <row r="36" spans="1:9" x14ac:dyDescent="0.35">
      <c r="A36" s="87" t="s">
        <v>164</v>
      </c>
      <c r="B36" s="88"/>
      <c r="C36" s="89">
        <f>-B8*Gas_price_avg_NM3</f>
        <v>600578.82444</v>
      </c>
      <c r="F36" s="90"/>
      <c r="I36" s="90"/>
    </row>
    <row r="37" spans="1:9" x14ac:dyDescent="0.35">
      <c r="A37" s="87" t="s">
        <v>101</v>
      </c>
      <c r="B37" s="88"/>
      <c r="C37" s="89">
        <f ca="1">-IF(B10&gt;=Operating_hours_annual,(gas_var_transportkost*B30)*Esc_factor_gas_grid,0)</f>
        <v>12518.530082564941</v>
      </c>
      <c r="F37" s="130"/>
      <c r="I37" s="130"/>
    </row>
    <row r="38" spans="1:9" x14ac:dyDescent="0.35">
      <c r="A38" s="87" t="s">
        <v>102</v>
      </c>
      <c r="B38" s="88"/>
      <c r="C38" s="89" cm="1">
        <f t="array" aca="1" ref="C38" ca="1">IF(L_interpol,-(L_InterpolateX(Gas_cons_annual+B8,'Energy price scenarios'!$A$18:$A$24,'Energy price scenarios'!$C$18:$C$24)-'Reference plant'!B19)*Esc_factor_gas_tax,-1*B8*avg_gas_tax*Esc_factor_gas_tax)</f>
        <v>598096.9335836781</v>
      </c>
      <c r="F38" s="130"/>
      <c r="I38" s="130"/>
    </row>
    <row r="39" spans="1:9" x14ac:dyDescent="0.35">
      <c r="A39" s="87" t="s">
        <v>165</v>
      </c>
      <c r="B39" s="88"/>
      <c r="C39" s="89">
        <f>-B8*LHV*0.001*CO2_emissie_factor*0.001*CO2_ETS1_price_avg</f>
        <v>454267.45768345206</v>
      </c>
      <c r="F39" s="90"/>
      <c r="I39" s="90"/>
    </row>
    <row r="40" spans="1:9" x14ac:dyDescent="0.35">
      <c r="A40" s="66" t="s">
        <v>103</v>
      </c>
      <c r="B40" s="85">
        <f ca="1">SUM(C41:C43)</f>
        <v>-685112.70592770318</v>
      </c>
      <c r="E40" s="86"/>
      <c r="H40" s="86"/>
    </row>
    <row r="41" spans="1:9" x14ac:dyDescent="0.35">
      <c r="A41" s="87" t="s">
        <v>166</v>
      </c>
      <c r="B41" s="88"/>
      <c r="C41" s="91">
        <f>-B9*0.001*Elec_price_avg</f>
        <v>-355194.6</v>
      </c>
      <c r="F41" s="90"/>
      <c r="I41" s="90"/>
    </row>
    <row r="42" spans="1:9" x14ac:dyDescent="0.35">
      <c r="A42" s="87" t="s">
        <v>105</v>
      </c>
      <c r="B42" s="88"/>
      <c r="C42" s="91" cm="1">
        <f t="array" aca="1" ref="C42" ca="1">IF(L_interpol,-(Gridcosts_kW(Contract_cap_elec_grid+B31)),-VLOOKUP(Contract_cap_elec_grid+B31,'Energy price scenarios'!$A$51:$J$56,10,TRUE))*B31*Esc_factor_elec_grid</f>
        <v>-126855.99757602316</v>
      </c>
      <c r="D42" s="83"/>
      <c r="E42" s="92"/>
      <c r="F42" s="130"/>
      <c r="H42" s="92"/>
      <c r="I42" s="130"/>
    </row>
    <row r="43" spans="1:9" x14ac:dyDescent="0.35">
      <c r="A43" s="87" t="s">
        <v>106</v>
      </c>
      <c r="B43" s="88"/>
      <c r="C43" s="91" cm="1">
        <f t="array" aca="1" ref="C43" ca="1">IF(L_interpol,-(L_InterpolateX(Power_cons_annual+B9,'Energy price scenarios'!$A$32:$A$38,'Energy price scenarios'!$C$32:$C$38)-'Reference plant'!$B$20)*Esc_factor_elec_tax,-B9*avg_elec_tax*Esc_factor_elec_tax)</f>
        <v>-203062.10835168001</v>
      </c>
      <c r="F43" s="130"/>
      <c r="I43" s="130"/>
    </row>
    <row r="44" spans="1:9" x14ac:dyDescent="0.35">
      <c r="A44" s="67" t="s">
        <v>167</v>
      </c>
      <c r="B44" s="85">
        <f ca="1">B35+B40</f>
        <v>980349.03986199189</v>
      </c>
    </row>
    <row r="46" spans="1:9" x14ac:dyDescent="0.35">
      <c r="A46" s="84" t="s">
        <v>168</v>
      </c>
      <c r="B46" s="85">
        <f>-O_and_M_costs_perc*B11</f>
        <v>-160000</v>
      </c>
    </row>
    <row r="47" spans="1:9" x14ac:dyDescent="0.35">
      <c r="A47" s="84" t="s">
        <v>169</v>
      </c>
      <c r="B47" s="85">
        <f>IF(B12&lt;&gt;'SDE++'!$B$3,MIN(1,C25/B10)*B26*B13,0)</f>
        <v>600856.37976869498</v>
      </c>
    </row>
    <row r="48" spans="1:9" x14ac:dyDescent="0.35">
      <c r="A48" s="84" t="s">
        <v>170</v>
      </c>
      <c r="B48" s="85">
        <f ca="1">B44+B46+B47</f>
        <v>1421205.4196306868</v>
      </c>
    </row>
    <row r="50" spans="1:6" x14ac:dyDescent="0.35">
      <c r="A50" s="84" t="s">
        <v>47</v>
      </c>
      <c r="B50" s="93">
        <f>B14*B11</f>
        <v>0</v>
      </c>
      <c r="C50" s="67" t="s">
        <v>78</v>
      </c>
    </row>
    <row r="51" spans="1:6" x14ac:dyDescent="0.35">
      <c r="A51" s="84" t="s">
        <v>171</v>
      </c>
      <c r="B51" s="85">
        <f>B11-B50</f>
        <v>8000000</v>
      </c>
      <c r="C51" s="67" t="s">
        <v>78</v>
      </c>
    </row>
    <row r="53" spans="1:6" x14ac:dyDescent="0.35">
      <c r="A53" s="67" t="s">
        <v>79</v>
      </c>
      <c r="B53" s="94">
        <f ca="1">B51/B48</f>
        <v>5.6290244108968244</v>
      </c>
      <c r="C53" s="67" t="s">
        <v>80</v>
      </c>
    </row>
    <row r="54" spans="1:6" x14ac:dyDescent="0.35">
      <c r="A54" s="67" t="s">
        <v>81</v>
      </c>
      <c r="B54" s="95">
        <f ca="1">-PV(WACC,Depreciation_period,B48)-B51</f>
        <v>2710314.9204136431</v>
      </c>
      <c r="C54" s="67" t="s">
        <v>78</v>
      </c>
    </row>
    <row r="55" spans="1:6" x14ac:dyDescent="0.35">
      <c r="A55" s="67" t="s">
        <v>172</v>
      </c>
      <c r="B55" s="96">
        <f ca="1">RATE(Depreciation_period,-B48,B51,0,0,50%)</f>
        <v>0.14126521455132929</v>
      </c>
    </row>
    <row r="56" spans="1:6" ht="16.5" x14ac:dyDescent="0.45">
      <c r="A56" s="67" t="s">
        <v>86</v>
      </c>
      <c r="B56" s="97">
        <f ca="1">IF(B8&lt;0,1000*(-B51/PV(WACC,Depreciation_period,B17)-(B48-B35)/B17),"N/A")</f>
        <v>58.284412446472693</v>
      </c>
      <c r="C56" s="67" t="s">
        <v>255</v>
      </c>
      <c r="E56" s="98"/>
      <c r="F56" s="98"/>
    </row>
    <row r="57" spans="1:6" x14ac:dyDescent="0.35">
      <c r="A57" s="67" t="s">
        <v>173</v>
      </c>
      <c r="B57" s="99">
        <f ca="1">CO2_ETS1_price_avg-B54/PV(WACC,Depreciation_period,B16)</f>
        <v>19.204907250989905</v>
      </c>
      <c r="C57" s="67" t="s">
        <v>174</v>
      </c>
      <c r="E57" s="100"/>
    </row>
    <row r="59" spans="1:6" x14ac:dyDescent="0.35">
      <c r="A59" s="67" t="s">
        <v>175</v>
      </c>
      <c r="B59" s="77">
        <f>B8*LHV/3.6+B9</f>
        <v>-19405406.75</v>
      </c>
      <c r="C59" s="67" t="s">
        <v>76</v>
      </c>
    </row>
    <row r="60" spans="1:6" x14ac:dyDescent="0.35">
      <c r="B60" s="101">
        <f>B59/'Reference plant'!B38</f>
        <v>-0.35338094702108591</v>
      </c>
    </row>
  </sheetData>
  <sheetProtection algorithmName="SHA-512" hashValue="DmoZdFf4aFkDHpzvrUHsqckZ6GinxtOoKzCg6P+VHIzhRx2jFA5wURMFfk4x574wQgaQ0SIBvq+VNBFawxo42w==" saltValue="8RpGED7y5iFEeyK9SX8qww==" spinCount="100000" sheet="1" objects="1" scenarios="1"/>
  <mergeCells count="4">
    <mergeCell ref="F37:F38"/>
    <mergeCell ref="F42:F43"/>
    <mergeCell ref="I37:I38"/>
    <mergeCell ref="I42:I43"/>
  </mergeCells>
  <dataValidations count="1">
    <dataValidation type="decimal" allowBlank="1" showInputMessage="1" showErrorMessage="1" sqref="B14" xr:uid="{8BA31B51-6C93-415F-B1DF-416B4A876F8B}">
      <formula1>0</formula1>
      <formula2>1</formula2>
    </dataValidation>
  </dataValidations>
  <pageMargins left="0.70866141732283472" right="0.70866141732283472" top="0.74803149606299213" bottom="0.74803149606299213" header="0.31496062992125984" footer="0.31496062992125984"/>
  <pageSetup paperSize="9" scale="52" fitToHeight="2" orientation="portrait" r:id="rId1"/>
  <headerFooter>
    <oddHeader>&amp;A</oddHeader>
    <oddFooter>&amp;L&amp;D&amp;CVIBE&amp;R&amp;P&amp;N</oddFooter>
  </headerFooter>
  <drawing r:id="rId2"/>
  <extLst>
    <ext xmlns:x14="http://schemas.microsoft.com/office/spreadsheetml/2009/9/main" uri="{CCE6A557-97BC-4b89-ADB6-D9C93CAAB3DF}">
      <x14:dataValidations xmlns:xm="http://schemas.microsoft.com/office/excel/2006/main" count="1">
        <x14:dataValidation type="list" allowBlank="1" showInputMessage="1" showErrorMessage="1" xr:uid="{FF9787DC-BEC7-47AE-A23B-77F3D7AB9299}">
          <x14:formula1>
            <xm:f>'SDE++'!$B$3:$B$13</xm:f>
          </x14:formula1>
          <xm:sqref>B12</xm:sqref>
        </x14:dataValidation>
      </x14:dataValidations>
    </ext>
  </extLst>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17A861B-47D4-4C91-987F-031C18DFD040}">
  <sheetPr>
    <tabColor rgb="FFFFFF00"/>
    <pageSetUpPr fitToPage="1"/>
  </sheetPr>
  <dimension ref="A2:I60"/>
  <sheetViews>
    <sheetView workbookViewId="0">
      <selection activeCell="D31" sqref="D31"/>
    </sheetView>
  </sheetViews>
  <sheetFormatPr defaultRowHeight="14.5" x14ac:dyDescent="0.35"/>
  <cols>
    <col min="1" max="1" width="37.81640625" style="67" bestFit="1" customWidth="1"/>
    <col min="2" max="2" width="15.54296875" style="67" bestFit="1" customWidth="1"/>
    <col min="3" max="3" width="9.54296875" style="67" bestFit="1" customWidth="1"/>
    <col min="4" max="4" width="19.81640625" style="67" bestFit="1" customWidth="1"/>
    <col min="5" max="5" width="13.54296875" style="67" bestFit="1" customWidth="1"/>
    <col min="6" max="6" width="15.54296875" style="67" bestFit="1" customWidth="1"/>
    <col min="7" max="7" width="8.7265625" style="67"/>
    <col min="8" max="8" width="18.26953125" style="67" customWidth="1"/>
    <col min="9" max="9" width="9.1796875" style="67" bestFit="1" customWidth="1"/>
    <col min="10" max="16384" width="8.7265625" style="67"/>
  </cols>
  <sheetData>
    <row r="2" spans="1:6" x14ac:dyDescent="0.35">
      <c r="A2" s="66" t="s">
        <v>49</v>
      </c>
      <c r="B2" s="66" t="str">
        <f>Name_branche</f>
        <v>Oils and Fats Industry</v>
      </c>
    </row>
    <row r="3" spans="1:6" x14ac:dyDescent="0.35">
      <c r="A3" s="66" t="s">
        <v>52</v>
      </c>
      <c r="B3" s="66" t="str">
        <f>Name_standard_plant</f>
        <v>FAME (biodiesel)</v>
      </c>
    </row>
    <row r="5" spans="1:6" x14ac:dyDescent="0.35">
      <c r="A5" s="66" t="s">
        <v>140</v>
      </c>
      <c r="B5" s="68">
        <v>2</v>
      </c>
    </row>
    <row r="6" spans="1:6" x14ac:dyDescent="0.35">
      <c r="A6" s="66" t="s">
        <v>141</v>
      </c>
      <c r="B6" s="69" t="s">
        <v>234</v>
      </c>
    </row>
    <row r="7" spans="1:6" x14ac:dyDescent="0.35">
      <c r="B7" s="70"/>
    </row>
    <row r="8" spans="1:6" x14ac:dyDescent="0.35">
      <c r="A8" s="66" t="s">
        <v>142</v>
      </c>
      <c r="B8" s="71">
        <v>-755438</v>
      </c>
      <c r="C8" s="67" t="s">
        <v>74</v>
      </c>
      <c r="F8" s="72"/>
    </row>
    <row r="9" spans="1:6" x14ac:dyDescent="0.35">
      <c r="A9" s="66" t="s">
        <v>143</v>
      </c>
      <c r="B9" s="71">
        <v>1296000</v>
      </c>
      <c r="C9" s="67" t="s">
        <v>144</v>
      </c>
    </row>
    <row r="10" spans="1:6" x14ac:dyDescent="0.35">
      <c r="A10" s="66" t="s">
        <v>145</v>
      </c>
      <c r="B10" s="68">
        <v>8000</v>
      </c>
      <c r="C10" s="67" t="s">
        <v>146</v>
      </c>
    </row>
    <row r="11" spans="1:6" x14ac:dyDescent="0.35">
      <c r="A11" s="66" t="s">
        <v>77</v>
      </c>
      <c r="B11" s="73">
        <v>4000000</v>
      </c>
      <c r="C11" s="67" t="s">
        <v>78</v>
      </c>
    </row>
    <row r="12" spans="1:6" x14ac:dyDescent="0.35">
      <c r="A12" s="66" t="s">
        <v>48</v>
      </c>
      <c r="B12" s="74" t="s">
        <v>216</v>
      </c>
      <c r="D12" s="67" t="s">
        <v>245</v>
      </c>
    </row>
    <row r="13" spans="1:6" ht="16.5" x14ac:dyDescent="0.45">
      <c r="A13" s="66" t="s">
        <v>148</v>
      </c>
      <c r="B13" s="75">
        <f>-B8*LHV*Efficiency_boiler_LHV/3.6</f>
        <v>6110234.3566666665</v>
      </c>
      <c r="C13" s="67" t="s">
        <v>250</v>
      </c>
    </row>
    <row r="14" spans="1:6" x14ac:dyDescent="0.35">
      <c r="A14" s="66" t="s">
        <v>47</v>
      </c>
      <c r="B14" s="76">
        <v>0</v>
      </c>
      <c r="D14" s="67" t="s">
        <v>246</v>
      </c>
    </row>
    <row r="16" spans="1:6" x14ac:dyDescent="0.35">
      <c r="A16" s="67" t="s">
        <v>149</v>
      </c>
      <c r="B16" s="77">
        <f>B8*LHV*0.001*CO2_emissie_factor*0.001</f>
        <v>-1343.7202337400001</v>
      </c>
      <c r="C16" s="67" t="s">
        <v>150</v>
      </c>
    </row>
    <row r="17" spans="1:7" ht="16.5" x14ac:dyDescent="0.45">
      <c r="A17" s="67" t="s">
        <v>151</v>
      </c>
      <c r="B17" s="78">
        <f>-B8*LHV*Efficiency_boiler_LHV/3.6</f>
        <v>6110234.3566666665</v>
      </c>
      <c r="C17" s="67" t="s">
        <v>251</v>
      </c>
    </row>
    <row r="18" spans="1:7" ht="16.5" x14ac:dyDescent="0.45">
      <c r="B18" s="79">
        <f>B17/B10</f>
        <v>763.77929458333335</v>
      </c>
      <c r="C18" s="67" t="s">
        <v>252</v>
      </c>
    </row>
    <row r="19" spans="1:7" ht="16.5" x14ac:dyDescent="0.45">
      <c r="A19" s="67" t="s">
        <v>152</v>
      </c>
      <c r="B19" s="79">
        <f>1000*B8*LHV/(B10*3600)</f>
        <v>-830.19488541666669</v>
      </c>
      <c r="C19" s="67" t="s">
        <v>253</v>
      </c>
    </row>
    <row r="20" spans="1:7" x14ac:dyDescent="0.35">
      <c r="A20" s="67" t="s">
        <v>153</v>
      </c>
      <c r="B20" s="79">
        <f>B9/(B10)</f>
        <v>162</v>
      </c>
      <c r="C20" s="67" t="s">
        <v>96</v>
      </c>
    </row>
    <row r="21" spans="1:7" x14ac:dyDescent="0.35">
      <c r="A21" s="67" t="s">
        <v>154</v>
      </c>
      <c r="B21" s="80">
        <f>-B19/B20</f>
        <v>5.124659786522634</v>
      </c>
    </row>
    <row r="23" spans="1:7" x14ac:dyDescent="0.35">
      <c r="A23" s="66" t="s">
        <v>155</v>
      </c>
      <c r="E23" s="67" t="s">
        <v>156</v>
      </c>
    </row>
    <row r="24" spans="1:7" x14ac:dyDescent="0.35">
      <c r="C24" s="67" t="s">
        <v>157</v>
      </c>
      <c r="D24" s="67" t="s">
        <v>158</v>
      </c>
      <c r="E24" s="67" t="s">
        <v>159</v>
      </c>
      <c r="F24" s="67" t="s">
        <v>160</v>
      </c>
      <c r="G24" s="67" t="s">
        <v>161</v>
      </c>
    </row>
    <row r="25" spans="1:7" x14ac:dyDescent="0.35">
      <c r="A25" s="67" t="s">
        <v>162</v>
      </c>
      <c r="B25" s="81">
        <f>VLOOKUP($B$12,'SDE++'!$B$3:$H$13,2,FALSE)</f>
        <v>5.79E-2</v>
      </c>
      <c r="C25" s="81">
        <f>VLOOKUP($B$12,'SDE++'!$B$3:$H$13,3,FALSE)</f>
        <v>8000</v>
      </c>
      <c r="D25" s="81">
        <f>VLOOKUP($B$12,'SDE++'!$B$3:$H$13,4,FALSE)</f>
        <v>0.129</v>
      </c>
      <c r="E25" s="81">
        <f>VLOOKUP($B$12,'SDE++'!$B$3:$H$13,5,FALSE)</f>
        <v>0.77763033175355434</v>
      </c>
      <c r="F25" s="81">
        <f>VLOOKUP($B$12,'SDE++'!$B$3:$H$13,6,FALSE)</f>
        <v>0</v>
      </c>
      <c r="G25" s="81">
        <f>VLOOKUP($B$12,'SDE++'!$B$3:$H$13,7,FALSE)</f>
        <v>1.4986666666666666E-4</v>
      </c>
    </row>
    <row r="26" spans="1:7" ht="16.5" x14ac:dyDescent="0.45">
      <c r="A26" s="67" t="s">
        <v>238</v>
      </c>
      <c r="B26" s="82">
        <f>MAX(0,B25-MIN(D25,0.001*E25*Gas_price_avg+F25*Elec_price_avg+G25*CO2_ETS1_price_avg))</f>
        <v>2.6818899968404426E-2</v>
      </c>
      <c r="C26" s="67" t="s">
        <v>254</v>
      </c>
    </row>
    <row r="27" spans="1:7" x14ac:dyDescent="0.35">
      <c r="B27" s="83"/>
    </row>
    <row r="29" spans="1:7" x14ac:dyDescent="0.35">
      <c r="A29" s="66" t="s">
        <v>92</v>
      </c>
    </row>
    <row r="30" spans="1:7" x14ac:dyDescent="0.35">
      <c r="A30" s="67" t="s">
        <v>93</v>
      </c>
      <c r="B30" s="81">
        <f>B8/B10</f>
        <v>-94.429749999999999</v>
      </c>
      <c r="C30" s="67" t="s">
        <v>94</v>
      </c>
    </row>
    <row r="31" spans="1:7" x14ac:dyDescent="0.35">
      <c r="A31" s="67" t="s">
        <v>95</v>
      </c>
      <c r="B31" s="79">
        <f>B9/B10</f>
        <v>162</v>
      </c>
      <c r="C31" s="67" t="s">
        <v>96</v>
      </c>
    </row>
    <row r="34" spans="1:9" x14ac:dyDescent="0.35">
      <c r="A34" s="66" t="s">
        <v>97</v>
      </c>
      <c r="B34" s="84" t="s">
        <v>163</v>
      </c>
      <c r="E34" s="84"/>
    </row>
    <row r="35" spans="1:9" x14ac:dyDescent="0.35">
      <c r="A35" s="66" t="s">
        <v>98</v>
      </c>
      <c r="B35" s="85">
        <f ca="1">SUM(C36:C39)</f>
        <v>454216.40247914061</v>
      </c>
      <c r="E35" s="86"/>
      <c r="H35" s="86"/>
    </row>
    <row r="36" spans="1:9" x14ac:dyDescent="0.35">
      <c r="A36" s="87" t="s">
        <v>164</v>
      </c>
      <c r="B36" s="88"/>
      <c r="C36" s="89">
        <f>-B8*Gas_price_avg_NM3</f>
        <v>163794.06715999998</v>
      </c>
      <c r="F36" s="90"/>
      <c r="I36" s="90"/>
    </row>
    <row r="37" spans="1:9" x14ac:dyDescent="0.35">
      <c r="A37" s="87" t="s">
        <v>101</v>
      </c>
      <c r="B37" s="88"/>
      <c r="C37" s="89">
        <f ca="1">-IF(B10&gt;=Operating_hours_annual,(gas_var_transportkost*B30)*Esc_factor_gas_grid,0)</f>
        <v>3414.1412811216596</v>
      </c>
      <c r="F37" s="130"/>
      <c r="I37" s="130"/>
    </row>
    <row r="38" spans="1:9" x14ac:dyDescent="0.35">
      <c r="A38" s="87" t="s">
        <v>102</v>
      </c>
      <c r="B38" s="88"/>
      <c r="C38" s="89" cm="1">
        <f t="array" aca="1" ref="C38" ca="1">IF(L_interpol,-(L_InterpolateX(Gas_cons_annual+B8,'Energy price scenarios'!$A$18:$A$24,'Energy price scenarios'!$C$18:$C$24)-'Reference plant'!B19)*Esc_factor_gas_tax,-1*B8*avg_gas_tax*Esc_factor_gas_tax)</f>
        <v>163117.18848719096</v>
      </c>
      <c r="F38" s="130"/>
      <c r="I38" s="130"/>
    </row>
    <row r="39" spans="1:9" x14ac:dyDescent="0.35">
      <c r="A39" s="87" t="s">
        <v>165</v>
      </c>
      <c r="B39" s="88"/>
      <c r="C39" s="89">
        <f>-B8*LHV*0.001*CO2_emissie_factor*0.001*CO2_ETS1_price_avg</f>
        <v>123891.00555082802</v>
      </c>
      <c r="F39" s="90"/>
      <c r="I39" s="90"/>
    </row>
    <row r="40" spans="1:9" x14ac:dyDescent="0.35">
      <c r="A40" s="66" t="s">
        <v>103</v>
      </c>
      <c r="B40" s="85">
        <f ca="1">SUM(C41:C43)</f>
        <v>-180661.69128938572</v>
      </c>
      <c r="E40" s="86"/>
      <c r="H40" s="86"/>
    </row>
    <row r="41" spans="1:9" x14ac:dyDescent="0.35">
      <c r="A41" s="87" t="s">
        <v>166</v>
      </c>
      <c r="B41" s="88"/>
      <c r="C41" s="91">
        <f>-B9*0.001*Elec_price_avg</f>
        <v>-93052.800000000003</v>
      </c>
      <c r="F41" s="90"/>
      <c r="I41" s="90"/>
    </row>
    <row r="42" spans="1:9" x14ac:dyDescent="0.35">
      <c r="A42" s="87" t="s">
        <v>105</v>
      </c>
      <c r="B42" s="88"/>
      <c r="C42" s="91" cm="1">
        <f t="array" aca="1" ref="C42" ca="1">IF(L_interpol,-(Gridcosts_kW(Contract_cap_elec_grid+B31)),-VLOOKUP(Contract_cap_elec_grid+B31,'Energy price scenarios'!$A$51:$J$56,10,TRUE))*B31*Esc_factor_elec_grid</f>
        <v>-34411.298319145717</v>
      </c>
      <c r="D42" s="83"/>
      <c r="E42" s="92"/>
      <c r="F42" s="130"/>
      <c r="H42" s="92"/>
      <c r="I42" s="130"/>
    </row>
    <row r="43" spans="1:9" x14ac:dyDescent="0.35">
      <c r="A43" s="87" t="s">
        <v>106</v>
      </c>
      <c r="B43" s="88"/>
      <c r="C43" s="91" cm="1">
        <f t="array" aca="1" ref="C43" ca="1">IF(L_interpol,-(L_InterpolateX(Power_cons_annual+B9,'Energy price scenarios'!$A$32:$A$38,'Energy price scenarios'!$C$32:$C$38)-'Reference plant'!$B$20)*Esc_factor_elec_tax,-B9*avg_elec_tax*Esc_factor_elec_tax)</f>
        <v>-53197.592970239995</v>
      </c>
      <c r="F43" s="130"/>
      <c r="I43" s="130"/>
    </row>
    <row r="44" spans="1:9" x14ac:dyDescent="0.35">
      <c r="A44" s="67" t="s">
        <v>167</v>
      </c>
      <c r="B44" s="85">
        <f ca="1">B35+B40</f>
        <v>273554.71118975489</v>
      </c>
    </row>
    <row r="46" spans="1:9" x14ac:dyDescent="0.35">
      <c r="A46" s="84" t="s">
        <v>168</v>
      </c>
      <c r="B46" s="85">
        <f>-O_and_M_costs_perc*B11</f>
        <v>-80000</v>
      </c>
    </row>
    <row r="47" spans="1:9" x14ac:dyDescent="0.35">
      <c r="A47" s="84" t="s">
        <v>169</v>
      </c>
      <c r="B47" s="85">
        <f>IF(B12&lt;&gt;'SDE++'!$B$3,MIN(1,C25/B10)*B26*B13,0)</f>
        <v>163869.7639949513</v>
      </c>
    </row>
    <row r="48" spans="1:9" x14ac:dyDescent="0.35">
      <c r="A48" s="84" t="s">
        <v>170</v>
      </c>
      <c r="B48" s="85">
        <f ca="1">B44+B46+B47</f>
        <v>357424.47518470616</v>
      </c>
    </row>
    <row r="50" spans="1:6" x14ac:dyDescent="0.35">
      <c r="A50" s="84" t="s">
        <v>47</v>
      </c>
      <c r="B50" s="93">
        <f>B14*B11</f>
        <v>0</v>
      </c>
      <c r="C50" s="67" t="s">
        <v>78</v>
      </c>
    </row>
    <row r="51" spans="1:6" x14ac:dyDescent="0.35">
      <c r="A51" s="84" t="s">
        <v>171</v>
      </c>
      <c r="B51" s="85">
        <f>B11-B50</f>
        <v>4000000</v>
      </c>
      <c r="C51" s="67" t="s">
        <v>78</v>
      </c>
    </row>
    <row r="53" spans="1:6" x14ac:dyDescent="0.35">
      <c r="A53" s="67" t="s">
        <v>79</v>
      </c>
      <c r="B53" s="94">
        <f ca="1">B51/B48</f>
        <v>11.191175416660879</v>
      </c>
      <c r="C53" s="67" t="s">
        <v>80</v>
      </c>
    </row>
    <row r="54" spans="1:6" x14ac:dyDescent="0.35">
      <c r="A54" s="67" t="s">
        <v>81</v>
      </c>
      <c r="B54" s="95">
        <f ca="1">-PV(WACC,Depreciation_period,B48)-B51</f>
        <v>-1306421.2698495416</v>
      </c>
      <c r="C54" s="67" t="s">
        <v>78</v>
      </c>
    </row>
    <row r="55" spans="1:6" x14ac:dyDescent="0.35">
      <c r="A55" s="67" t="s">
        <v>172</v>
      </c>
      <c r="B55" s="96">
        <f ca="1">RATE(Depreciation_period,-B48,B51,0,0,50%)</f>
        <v>1.0902318407029182E-2</v>
      </c>
    </row>
    <row r="56" spans="1:6" ht="16.5" x14ac:dyDescent="0.45">
      <c r="A56" s="67" t="s">
        <v>86</v>
      </c>
      <c r="B56" s="97">
        <f ca="1">IF(B8&lt;0,1000*(-B51/PV(WACC,Depreciation_period,B17)-(B48-B35)/B17),"N/A")</f>
        <v>102.70833463328464</v>
      </c>
      <c r="C56" s="67" t="s">
        <v>255</v>
      </c>
      <c r="E56" s="98"/>
      <c r="F56" s="98"/>
    </row>
    <row r="57" spans="1:6" x14ac:dyDescent="0.35">
      <c r="A57" s="67" t="s">
        <v>173</v>
      </c>
      <c r="B57" s="99">
        <f ca="1">CO2_ETS1_price_avg-B54/PV(WACC,Depreciation_period,B16)</f>
        <v>221.2116708525466</v>
      </c>
      <c r="C57" s="67" t="s">
        <v>174</v>
      </c>
      <c r="E57" s="100"/>
    </row>
    <row r="59" spans="1:6" x14ac:dyDescent="0.35">
      <c r="A59" s="67" t="s">
        <v>175</v>
      </c>
      <c r="B59" s="77">
        <f>B8*LHV/3.6+B9</f>
        <v>-5345559.083333333</v>
      </c>
      <c r="C59" s="67" t="s">
        <v>76</v>
      </c>
    </row>
    <row r="60" spans="1:6" x14ac:dyDescent="0.35">
      <c r="B60" s="101">
        <f>B59/'Reference plant'!B38</f>
        <v>-9.7344969655196789E-2</v>
      </c>
    </row>
  </sheetData>
  <sheetProtection algorithmName="SHA-512" hashValue="KY/awujuTO6RqKyIsBLcV8B7K0cGW5lzn+LLe13VhabeK8TsSXNbbF7IVj6SHVUYtEaKZ0tzhpIfs2zt2SJbyA==" saltValue="kJV7AfsBuJiQ3RLgWbT4zQ==" spinCount="100000" sheet="1" objects="1" scenarios="1"/>
  <mergeCells count="4">
    <mergeCell ref="F37:F38"/>
    <mergeCell ref="I37:I38"/>
    <mergeCell ref="F42:F43"/>
    <mergeCell ref="I42:I43"/>
  </mergeCells>
  <dataValidations count="1">
    <dataValidation type="decimal" allowBlank="1" showInputMessage="1" showErrorMessage="1" sqref="B14" xr:uid="{AB975A94-8E3E-49BD-B08A-E7BB89BB610D}">
      <formula1>0</formula1>
      <formula2>1</formula2>
    </dataValidation>
  </dataValidations>
  <pageMargins left="0.70866141732283472" right="0.70866141732283472" top="0.74803149606299213" bottom="0.74803149606299213" header="0.31496062992125984" footer="0.31496062992125984"/>
  <pageSetup paperSize="9" scale="72" fitToHeight="2" orientation="portrait" r:id="rId1"/>
  <headerFooter>
    <oddHeader>&amp;A</oddHeader>
    <oddFooter>&amp;L&amp;D&amp;CVIBE&amp;R&amp;P&amp;N</oddFooter>
  </headerFooter>
  <drawing r:id="rId2"/>
  <extLst>
    <ext xmlns:x14="http://schemas.microsoft.com/office/spreadsheetml/2009/9/main" uri="{CCE6A557-97BC-4b89-ADB6-D9C93CAAB3DF}">
      <x14:dataValidations xmlns:xm="http://schemas.microsoft.com/office/excel/2006/main" count="1">
        <x14:dataValidation type="list" allowBlank="1" showInputMessage="1" showErrorMessage="1" xr:uid="{9C825D33-C368-4701-8BCD-38D7A8AA3CA5}">
          <x14:formula1>
            <xm:f>'SDE++'!$B$3:$B$13</xm:f>
          </x14:formula1>
          <xm:sqref>B12</xm:sqref>
        </x14:dataValidation>
      </x14:dataValidations>
    </ext>
  </extLs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4E06001-B105-4918-A98D-FE4C72C11786}">
  <sheetPr>
    <tabColor rgb="FFFFFF00"/>
    <pageSetUpPr fitToPage="1"/>
  </sheetPr>
  <dimension ref="A2:I60"/>
  <sheetViews>
    <sheetView workbookViewId="0">
      <selection activeCell="I18" sqref="H18:I18"/>
    </sheetView>
  </sheetViews>
  <sheetFormatPr defaultRowHeight="14.5" x14ac:dyDescent="0.35"/>
  <cols>
    <col min="1" max="1" width="37.81640625" style="67" bestFit="1" customWidth="1"/>
    <col min="2" max="2" width="15.54296875" style="67" bestFit="1" customWidth="1"/>
    <col min="3" max="3" width="9.54296875" style="67" bestFit="1" customWidth="1"/>
    <col min="4" max="4" width="19.81640625" style="67" bestFit="1" customWidth="1"/>
    <col min="5" max="5" width="13.54296875" style="67" bestFit="1" customWidth="1"/>
    <col min="6" max="6" width="15.54296875" style="67" bestFit="1" customWidth="1"/>
    <col min="7" max="7" width="8.7265625" style="67"/>
    <col min="8" max="8" width="18.26953125" style="67" customWidth="1"/>
    <col min="9" max="9" width="9.1796875" style="67" bestFit="1" customWidth="1"/>
    <col min="10" max="16384" width="8.7265625" style="67"/>
  </cols>
  <sheetData>
    <row r="2" spans="1:6" x14ac:dyDescent="0.35">
      <c r="A2" s="66" t="s">
        <v>49</v>
      </c>
      <c r="B2" s="66" t="str">
        <f>Name_branche</f>
        <v>Oils and Fats Industry</v>
      </c>
    </row>
    <row r="3" spans="1:6" x14ac:dyDescent="0.35">
      <c r="A3" s="66" t="s">
        <v>52</v>
      </c>
      <c r="B3" s="66" t="str">
        <f>Name_standard_plant</f>
        <v>FAME (biodiesel)</v>
      </c>
    </row>
    <row r="5" spans="1:6" x14ac:dyDescent="0.35">
      <c r="A5" s="66" t="s">
        <v>140</v>
      </c>
      <c r="B5" s="68">
        <v>3</v>
      </c>
    </row>
    <row r="6" spans="1:6" x14ac:dyDescent="0.35">
      <c r="A6" s="66" t="s">
        <v>141</v>
      </c>
      <c r="B6" s="69" t="s">
        <v>235</v>
      </c>
    </row>
    <row r="7" spans="1:6" x14ac:dyDescent="0.35">
      <c r="B7" s="70"/>
    </row>
    <row r="8" spans="1:6" x14ac:dyDescent="0.35">
      <c r="A8" s="66" t="s">
        <v>142</v>
      </c>
      <c r="B8" s="71">
        <v>-755438</v>
      </c>
      <c r="C8" s="67" t="s">
        <v>74</v>
      </c>
      <c r="F8" s="72"/>
    </row>
    <row r="9" spans="1:6" x14ac:dyDescent="0.35">
      <c r="A9" s="66" t="s">
        <v>143</v>
      </c>
      <c r="B9" s="71">
        <v>1080000</v>
      </c>
      <c r="C9" s="67" t="s">
        <v>144</v>
      </c>
    </row>
    <row r="10" spans="1:6" x14ac:dyDescent="0.35">
      <c r="A10" s="66" t="s">
        <v>145</v>
      </c>
      <c r="B10" s="68">
        <v>8000</v>
      </c>
      <c r="C10" s="67" t="s">
        <v>146</v>
      </c>
    </row>
    <row r="11" spans="1:6" x14ac:dyDescent="0.35">
      <c r="A11" s="66" t="s">
        <v>77</v>
      </c>
      <c r="B11" s="73">
        <v>4000000</v>
      </c>
      <c r="C11" s="67" t="s">
        <v>78</v>
      </c>
    </row>
    <row r="12" spans="1:6" x14ac:dyDescent="0.35">
      <c r="A12" s="66" t="s">
        <v>48</v>
      </c>
      <c r="B12" s="74" t="s">
        <v>216</v>
      </c>
      <c r="D12" s="67" t="s">
        <v>245</v>
      </c>
    </row>
    <row r="13" spans="1:6" ht="16.5" x14ac:dyDescent="0.45">
      <c r="A13" s="66" t="s">
        <v>148</v>
      </c>
      <c r="B13" s="75">
        <f>-B8*LHV*Efficiency_boiler_LHV/3.6</f>
        <v>6110234.3566666665</v>
      </c>
      <c r="C13" s="67" t="s">
        <v>250</v>
      </c>
    </row>
    <row r="14" spans="1:6" x14ac:dyDescent="0.35">
      <c r="A14" s="66" t="s">
        <v>47</v>
      </c>
      <c r="B14" s="76">
        <v>0</v>
      </c>
      <c r="D14" s="67" t="s">
        <v>246</v>
      </c>
    </row>
    <row r="16" spans="1:6" x14ac:dyDescent="0.35">
      <c r="A16" s="67" t="s">
        <v>149</v>
      </c>
      <c r="B16" s="77">
        <f>B8*LHV*0.001*CO2_emissie_factor*0.001</f>
        <v>-1343.7202337400001</v>
      </c>
      <c r="C16" s="67" t="s">
        <v>150</v>
      </c>
    </row>
    <row r="17" spans="1:7" ht="16.5" x14ac:dyDescent="0.45">
      <c r="A17" s="67" t="s">
        <v>151</v>
      </c>
      <c r="B17" s="78">
        <f>-B8*LHV*Efficiency_boiler_LHV/3.6</f>
        <v>6110234.3566666665</v>
      </c>
      <c r="C17" s="67" t="s">
        <v>251</v>
      </c>
    </row>
    <row r="18" spans="1:7" ht="16.5" x14ac:dyDescent="0.45">
      <c r="B18" s="79">
        <f>B17/B10</f>
        <v>763.77929458333335</v>
      </c>
      <c r="C18" s="67" t="s">
        <v>252</v>
      </c>
    </row>
    <row r="19" spans="1:7" ht="16.5" x14ac:dyDescent="0.45">
      <c r="A19" s="67" t="s">
        <v>152</v>
      </c>
      <c r="B19" s="79">
        <f>1000*B8*LHV/(B10*3600)</f>
        <v>-830.19488541666669</v>
      </c>
      <c r="C19" s="67" t="s">
        <v>253</v>
      </c>
    </row>
    <row r="20" spans="1:7" x14ac:dyDescent="0.35">
      <c r="A20" s="67" t="s">
        <v>153</v>
      </c>
      <c r="B20" s="79">
        <f>B9/(B10)</f>
        <v>135</v>
      </c>
      <c r="C20" s="67" t="s">
        <v>96</v>
      </c>
    </row>
    <row r="21" spans="1:7" x14ac:dyDescent="0.35">
      <c r="A21" s="67" t="s">
        <v>154</v>
      </c>
      <c r="B21" s="80">
        <f>-B19/B20</f>
        <v>6.1495917438271608</v>
      </c>
    </row>
    <row r="23" spans="1:7" x14ac:dyDescent="0.35">
      <c r="A23" s="66" t="s">
        <v>155</v>
      </c>
      <c r="E23" s="67" t="s">
        <v>156</v>
      </c>
    </row>
    <row r="24" spans="1:7" x14ac:dyDescent="0.35">
      <c r="C24" s="67" t="s">
        <v>157</v>
      </c>
      <c r="D24" s="67" t="s">
        <v>158</v>
      </c>
      <c r="E24" s="67" t="s">
        <v>159</v>
      </c>
      <c r="F24" s="67" t="s">
        <v>160</v>
      </c>
      <c r="G24" s="67" t="s">
        <v>161</v>
      </c>
    </row>
    <row r="25" spans="1:7" x14ac:dyDescent="0.35">
      <c r="A25" s="67" t="s">
        <v>162</v>
      </c>
      <c r="B25" s="81">
        <f>VLOOKUP($B$12,'SDE++'!$B$3:$H$13,2,FALSE)</f>
        <v>5.79E-2</v>
      </c>
      <c r="C25" s="81">
        <f>VLOOKUP($B$12,'SDE++'!$B$3:$H$13,3,FALSE)</f>
        <v>8000</v>
      </c>
      <c r="D25" s="81">
        <f>VLOOKUP($B$12,'SDE++'!$B$3:$H$13,4,FALSE)</f>
        <v>0.129</v>
      </c>
      <c r="E25" s="81">
        <f>VLOOKUP($B$12,'SDE++'!$B$3:$H$13,5,FALSE)</f>
        <v>0.77763033175355434</v>
      </c>
      <c r="F25" s="81">
        <f>VLOOKUP($B$12,'SDE++'!$B$3:$H$13,6,FALSE)</f>
        <v>0</v>
      </c>
      <c r="G25" s="81">
        <f>VLOOKUP($B$12,'SDE++'!$B$3:$H$13,7,FALSE)</f>
        <v>1.4986666666666666E-4</v>
      </c>
    </row>
    <row r="26" spans="1:7" ht="16.5" x14ac:dyDescent="0.45">
      <c r="A26" s="67" t="s">
        <v>238</v>
      </c>
      <c r="B26" s="82">
        <f>MAX(0,B25-MIN(D25,0.001*E25*Gas_price_avg+F25*Elec_price_avg+G25*CO2_ETS1_price_avg))</f>
        <v>2.6818899968404426E-2</v>
      </c>
      <c r="C26" s="67" t="s">
        <v>254</v>
      </c>
    </row>
    <row r="27" spans="1:7" x14ac:dyDescent="0.35">
      <c r="B27" s="83"/>
    </row>
    <row r="29" spans="1:7" x14ac:dyDescent="0.35">
      <c r="A29" s="66" t="s">
        <v>92</v>
      </c>
    </row>
    <row r="30" spans="1:7" x14ac:dyDescent="0.35">
      <c r="A30" s="67" t="s">
        <v>93</v>
      </c>
      <c r="B30" s="81">
        <f>B8/B10</f>
        <v>-94.429749999999999</v>
      </c>
      <c r="C30" s="67" t="s">
        <v>94</v>
      </c>
    </row>
    <row r="31" spans="1:7" x14ac:dyDescent="0.35">
      <c r="A31" s="67" t="s">
        <v>95</v>
      </c>
      <c r="B31" s="79">
        <f>B9/B10</f>
        <v>135</v>
      </c>
      <c r="C31" s="67" t="s">
        <v>96</v>
      </c>
    </row>
    <row r="34" spans="1:9" x14ac:dyDescent="0.35">
      <c r="A34" s="66" t="s">
        <v>97</v>
      </c>
      <c r="B34" s="84" t="s">
        <v>163</v>
      </c>
      <c r="E34" s="84"/>
    </row>
    <row r="35" spans="1:9" x14ac:dyDescent="0.35">
      <c r="A35" s="66" t="s">
        <v>98</v>
      </c>
      <c r="B35" s="85">
        <f ca="1">SUM(C36:C39)</f>
        <v>454216.40247914061</v>
      </c>
      <c r="E35" s="86"/>
      <c r="H35" s="86"/>
    </row>
    <row r="36" spans="1:9" x14ac:dyDescent="0.35">
      <c r="A36" s="87" t="s">
        <v>164</v>
      </c>
      <c r="B36" s="88"/>
      <c r="C36" s="89">
        <f>-B8*Gas_price_avg_NM3</f>
        <v>163794.06715999998</v>
      </c>
      <c r="F36" s="90"/>
      <c r="I36" s="90"/>
    </row>
    <row r="37" spans="1:9" x14ac:dyDescent="0.35">
      <c r="A37" s="87" t="s">
        <v>101</v>
      </c>
      <c r="B37" s="88"/>
      <c r="C37" s="89">
        <f ca="1">-IF(B10&gt;=Operating_hours_annual,(gas_var_transportkost*B30)*Esc_factor_gas_grid,0)</f>
        <v>3414.1412811216596</v>
      </c>
      <c r="F37" s="130"/>
      <c r="I37" s="130"/>
    </row>
    <row r="38" spans="1:9" x14ac:dyDescent="0.35">
      <c r="A38" s="87" t="s">
        <v>102</v>
      </c>
      <c r="B38" s="88"/>
      <c r="C38" s="89" cm="1">
        <f t="array" aca="1" ref="C38" ca="1">IF(L_interpol,-(L_InterpolateX(Gas_cons_annual+B8,'Energy price scenarios'!$A$18:$A$24,'Energy price scenarios'!$C$18:$C$24)-'Reference plant'!B19)*Esc_factor_gas_tax,-1*B8*avg_gas_tax*Esc_factor_gas_tax)</f>
        <v>163117.18848719096</v>
      </c>
      <c r="F38" s="130"/>
      <c r="I38" s="130"/>
    </row>
    <row r="39" spans="1:9" x14ac:dyDescent="0.35">
      <c r="A39" s="87" t="s">
        <v>165</v>
      </c>
      <c r="B39" s="88"/>
      <c r="C39" s="89">
        <f>-B8*LHV*0.001*CO2_emissie_factor*0.001*CO2_ETS1_price_avg</f>
        <v>123891.00555082802</v>
      </c>
      <c r="F39" s="90"/>
      <c r="I39" s="90"/>
    </row>
    <row r="40" spans="1:9" x14ac:dyDescent="0.35">
      <c r="A40" s="66" t="s">
        <v>103</v>
      </c>
      <c r="B40" s="85">
        <f ca="1">SUM(C41:C43)</f>
        <v>-150626.49247570767</v>
      </c>
      <c r="E40" s="86"/>
      <c r="H40" s="86"/>
    </row>
    <row r="41" spans="1:9" x14ac:dyDescent="0.35">
      <c r="A41" s="87" t="s">
        <v>166</v>
      </c>
      <c r="B41" s="88"/>
      <c r="C41" s="91">
        <f>-B9*0.001*Elec_price_avg</f>
        <v>-77544</v>
      </c>
      <c r="F41" s="90"/>
      <c r="I41" s="90"/>
    </row>
    <row r="42" spans="1:9" x14ac:dyDescent="0.35">
      <c r="A42" s="87" t="s">
        <v>105</v>
      </c>
      <c r="B42" s="88"/>
      <c r="C42" s="91" cm="1">
        <f t="array" aca="1" ref="C42" ca="1">IF(L_interpol,-(Gridcosts_kW(Contract_cap_elec_grid+B31)),-VLOOKUP(Contract_cap_elec_grid+B31,'Energy price scenarios'!$A$51:$J$56,10,TRUE))*B31*Esc_factor_elec_grid</f>
        <v>-28751.165000507652</v>
      </c>
      <c r="D42" s="83"/>
      <c r="E42" s="92"/>
      <c r="F42" s="130"/>
      <c r="H42" s="92"/>
      <c r="I42" s="130"/>
    </row>
    <row r="43" spans="1:9" x14ac:dyDescent="0.35">
      <c r="A43" s="87" t="s">
        <v>106</v>
      </c>
      <c r="B43" s="88"/>
      <c r="C43" s="91" cm="1">
        <f t="array" aca="1" ref="C43" ca="1">IF(L_interpol,-(L_InterpolateX(Power_cons_annual+B9,'Energy price scenarios'!$A$32:$A$38,'Energy price scenarios'!$C$32:$C$38)-'Reference plant'!$B$20)*Esc_factor_elec_tax,-B9*avg_elec_tax*Esc_factor_elec_tax)</f>
        <v>-44331.327475200022</v>
      </c>
      <c r="F43" s="130"/>
      <c r="I43" s="130"/>
    </row>
    <row r="44" spans="1:9" x14ac:dyDescent="0.35">
      <c r="A44" s="67" t="s">
        <v>167</v>
      </c>
      <c r="B44" s="85">
        <f ca="1">B35+B40</f>
        <v>303589.91000343295</v>
      </c>
    </row>
    <row r="46" spans="1:9" x14ac:dyDescent="0.35">
      <c r="A46" s="84" t="s">
        <v>168</v>
      </c>
      <c r="B46" s="85">
        <f>-O_and_M_costs_perc*B11</f>
        <v>-80000</v>
      </c>
    </row>
    <row r="47" spans="1:9" x14ac:dyDescent="0.35">
      <c r="A47" s="84" t="s">
        <v>169</v>
      </c>
      <c r="B47" s="85">
        <f>IF(B12&lt;&gt;'SDE++'!$B$3,MIN(1,C25/B10)*B26*B13,0)</f>
        <v>163869.7639949513</v>
      </c>
    </row>
    <row r="48" spans="1:9" x14ac:dyDescent="0.35">
      <c r="A48" s="84" t="s">
        <v>170</v>
      </c>
      <c r="B48" s="85">
        <f ca="1">B44+B46+B47</f>
        <v>387459.67399838427</v>
      </c>
    </row>
    <row r="50" spans="1:6" x14ac:dyDescent="0.35">
      <c r="A50" s="84" t="s">
        <v>47</v>
      </c>
      <c r="B50" s="93">
        <f>B14*B11</f>
        <v>0</v>
      </c>
      <c r="C50" s="67" t="s">
        <v>78</v>
      </c>
    </row>
    <row r="51" spans="1:6" x14ac:dyDescent="0.35">
      <c r="A51" s="84" t="s">
        <v>171</v>
      </c>
      <c r="B51" s="85">
        <f>B11-B50</f>
        <v>4000000</v>
      </c>
      <c r="C51" s="67" t="s">
        <v>78</v>
      </c>
    </row>
    <row r="53" spans="1:6" x14ac:dyDescent="0.35">
      <c r="A53" s="67" t="s">
        <v>79</v>
      </c>
      <c r="B53" s="94">
        <f ca="1">B51/B48</f>
        <v>10.323654998008077</v>
      </c>
      <c r="C53" s="67" t="s">
        <v>80</v>
      </c>
    </row>
    <row r="54" spans="1:6" x14ac:dyDescent="0.35">
      <c r="A54" s="67" t="s">
        <v>81</v>
      </c>
      <c r="B54" s="95">
        <f ca="1">-PV(WACC,Depreciation_period,B48)-B51</f>
        <v>-1080073.668335807</v>
      </c>
      <c r="C54" s="67" t="s">
        <v>78</v>
      </c>
    </row>
    <row r="55" spans="1:6" x14ac:dyDescent="0.35">
      <c r="A55" s="67" t="s">
        <v>172</v>
      </c>
      <c r="B55" s="96">
        <f ca="1">RATE(Depreciation_period,-B48,B51,0,0,50%)</f>
        <v>2.3944091282488002E-2</v>
      </c>
    </row>
    <row r="56" spans="1:6" ht="16.5" x14ac:dyDescent="0.45">
      <c r="A56" s="67" t="s">
        <v>86</v>
      </c>
      <c r="B56" s="97">
        <f ca="1">IF(B8&lt;0,1000*(-B51/PV(WACC,Depreciation_period,B17)-(B48-B35)/B17),"N/A")</f>
        <v>97.7927786888702</v>
      </c>
      <c r="C56" s="67" t="s">
        <v>255</v>
      </c>
      <c r="E56" s="98"/>
      <c r="F56" s="98"/>
    </row>
    <row r="57" spans="1:6" x14ac:dyDescent="0.35">
      <c r="A57" s="67" t="s">
        <v>173</v>
      </c>
      <c r="B57" s="99">
        <f ca="1">CO2_ETS1_price_avg-B54/PV(WACC,Depreciation_period,B16)</f>
        <v>198.85939985184834</v>
      </c>
      <c r="C57" s="67" t="s">
        <v>174</v>
      </c>
      <c r="E57" s="100"/>
    </row>
    <row r="59" spans="1:6" x14ac:dyDescent="0.35">
      <c r="A59" s="67" t="s">
        <v>175</v>
      </c>
      <c r="B59" s="77">
        <f>B8*LHV/3.6+B9</f>
        <v>-5561559.083333333</v>
      </c>
      <c r="C59" s="67" t="s">
        <v>76</v>
      </c>
    </row>
    <row r="60" spans="1:6" x14ac:dyDescent="0.35">
      <c r="B60" s="101">
        <f>B59/'Reference plant'!B38</f>
        <v>-0.10127842415784744</v>
      </c>
    </row>
  </sheetData>
  <sheetProtection algorithmName="SHA-512" hashValue="Q4pjMUS0SGekIAMoIjTVLzRuHWWECIaSreoMENxcBBP1eVn2fZ2cdAv5MqYdvf3kC6oyjOjMSaatg8ZnhUSvJA==" saltValue="LxkyKIKQK7U9bl1CCNt8ew==" spinCount="100000" sheet="1" objects="1" scenarios="1"/>
  <mergeCells count="4">
    <mergeCell ref="F37:F38"/>
    <mergeCell ref="I37:I38"/>
    <mergeCell ref="F42:F43"/>
    <mergeCell ref="I42:I43"/>
  </mergeCells>
  <dataValidations count="1">
    <dataValidation type="decimal" allowBlank="1" showInputMessage="1" showErrorMessage="1" sqref="B14" xr:uid="{A8631F83-8676-4B3D-98F0-AA3584362F6C}">
      <formula1>0</formula1>
      <formula2>1</formula2>
    </dataValidation>
  </dataValidations>
  <pageMargins left="0.70866141732283472" right="0.70866141732283472" top="0.74803149606299213" bottom="0.74803149606299213" header="0.31496062992125984" footer="0.31496062992125984"/>
  <pageSetup paperSize="9" scale="72" fitToHeight="2" orientation="portrait" r:id="rId1"/>
  <headerFooter>
    <oddHeader>&amp;A</oddHeader>
    <oddFooter>&amp;L&amp;D&amp;CVIBE&amp;R&amp;P&amp;N</oddFooter>
  </headerFooter>
  <drawing r:id="rId2"/>
  <extLst>
    <ext xmlns:x14="http://schemas.microsoft.com/office/spreadsheetml/2009/9/main" uri="{CCE6A557-97BC-4b89-ADB6-D9C93CAAB3DF}">
      <x14:dataValidations xmlns:xm="http://schemas.microsoft.com/office/excel/2006/main" count="1">
        <x14:dataValidation type="list" allowBlank="1" showInputMessage="1" showErrorMessage="1" xr:uid="{2AFA652F-0FDC-4615-B780-32F49ECB1FC5}">
          <x14:formula1>
            <xm:f>'SDE++'!$B$3:$B$13</xm:f>
          </x14:formula1>
          <xm:sqref>B12</xm:sqref>
        </x14:dataValidation>
      </x14:dataValidations>
    </ext>
  </extLst>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E176C56-48A0-4E54-997D-1F7EEE029B84}">
  <sheetPr>
    <tabColor rgb="FFFFFF00"/>
    <pageSetUpPr fitToPage="1"/>
  </sheetPr>
  <dimension ref="A2:I60"/>
  <sheetViews>
    <sheetView workbookViewId="0">
      <selection activeCell="B12" sqref="B12"/>
    </sheetView>
  </sheetViews>
  <sheetFormatPr defaultRowHeight="14.5" x14ac:dyDescent="0.35"/>
  <cols>
    <col min="1" max="1" width="37.81640625" style="67" bestFit="1" customWidth="1"/>
    <col min="2" max="2" width="15.54296875" style="67" bestFit="1" customWidth="1"/>
    <col min="3" max="3" width="9.54296875" style="67" bestFit="1" customWidth="1"/>
    <col min="4" max="4" width="19.81640625" style="67" bestFit="1" customWidth="1"/>
    <col min="5" max="5" width="13.54296875" style="67" bestFit="1" customWidth="1"/>
    <col min="6" max="6" width="15.54296875" style="67" bestFit="1" customWidth="1"/>
    <col min="7" max="7" width="8.7265625" style="67"/>
    <col min="8" max="8" width="18.26953125" style="67" customWidth="1"/>
    <col min="9" max="9" width="9.1796875" style="67" bestFit="1" customWidth="1"/>
    <col min="10" max="16384" width="8.7265625" style="67"/>
  </cols>
  <sheetData>
    <row r="2" spans="1:6" x14ac:dyDescent="0.35">
      <c r="A2" s="66" t="s">
        <v>49</v>
      </c>
      <c r="B2" s="66" t="str">
        <f>Name_branche</f>
        <v>Oils and Fats Industry</v>
      </c>
    </row>
    <row r="3" spans="1:6" x14ac:dyDescent="0.35">
      <c r="A3" s="66" t="s">
        <v>52</v>
      </c>
      <c r="B3" s="66" t="str">
        <f>Name_standard_plant</f>
        <v>FAME (biodiesel)</v>
      </c>
    </row>
    <row r="5" spans="1:6" x14ac:dyDescent="0.35">
      <c r="A5" s="66" t="s">
        <v>140</v>
      </c>
      <c r="B5" s="68">
        <v>4</v>
      </c>
    </row>
    <row r="6" spans="1:6" x14ac:dyDescent="0.35">
      <c r="A6" s="66" t="s">
        <v>141</v>
      </c>
      <c r="B6" s="69" t="s">
        <v>236</v>
      </c>
    </row>
    <row r="7" spans="1:6" x14ac:dyDescent="0.35">
      <c r="B7" s="70"/>
    </row>
    <row r="8" spans="1:6" x14ac:dyDescent="0.35">
      <c r="A8" s="66" t="s">
        <v>142</v>
      </c>
      <c r="B8" s="71">
        <v>-2590000</v>
      </c>
      <c r="C8" s="67" t="s">
        <v>74</v>
      </c>
      <c r="F8" s="72"/>
    </row>
    <row r="9" spans="1:6" x14ac:dyDescent="0.35">
      <c r="A9" s="66" t="s">
        <v>143</v>
      </c>
      <c r="B9" s="71">
        <v>5500000</v>
      </c>
      <c r="C9" s="67" t="s">
        <v>144</v>
      </c>
    </row>
    <row r="10" spans="1:6" x14ac:dyDescent="0.35">
      <c r="A10" s="66" t="s">
        <v>145</v>
      </c>
      <c r="B10" s="68">
        <v>8000</v>
      </c>
      <c r="C10" s="67" t="s">
        <v>146</v>
      </c>
    </row>
    <row r="11" spans="1:6" x14ac:dyDescent="0.35">
      <c r="A11" s="66" t="s">
        <v>77</v>
      </c>
      <c r="B11" s="73">
        <v>8000000</v>
      </c>
      <c r="C11" s="67" t="s">
        <v>78</v>
      </c>
    </row>
    <row r="12" spans="1:6" x14ac:dyDescent="0.35">
      <c r="A12" s="66" t="s">
        <v>48</v>
      </c>
      <c r="B12" s="74" t="s">
        <v>216</v>
      </c>
      <c r="D12" s="67" t="s">
        <v>245</v>
      </c>
    </row>
    <row r="13" spans="1:6" ht="16.5" x14ac:dyDescent="0.45">
      <c r="A13" s="66" t="s">
        <v>148</v>
      </c>
      <c r="B13" s="75">
        <f>-B8*LHV*Efficiency_boiler_LHV/3.6</f>
        <v>20948783.333333332</v>
      </c>
      <c r="C13" s="67" t="s">
        <v>250</v>
      </c>
    </row>
    <row r="14" spans="1:6" x14ac:dyDescent="0.35">
      <c r="A14" s="66" t="s">
        <v>47</v>
      </c>
      <c r="B14" s="76">
        <v>0</v>
      </c>
      <c r="D14" s="67" t="s">
        <v>246</v>
      </c>
    </row>
    <row r="16" spans="1:6" x14ac:dyDescent="0.35">
      <c r="A16" s="67" t="s">
        <v>149</v>
      </c>
      <c r="B16" s="77">
        <f>B8*LHV*0.001*CO2_emissie_factor*0.001</f>
        <v>-4606.9107000000004</v>
      </c>
      <c r="C16" s="67" t="s">
        <v>150</v>
      </c>
    </row>
    <row r="17" spans="1:7" ht="16.5" x14ac:dyDescent="0.45">
      <c r="A17" s="67" t="s">
        <v>151</v>
      </c>
      <c r="B17" s="78">
        <f>-B8*LHV*Efficiency_boiler_LHV/3.6</f>
        <v>20948783.333333332</v>
      </c>
      <c r="C17" s="67" t="s">
        <v>251</v>
      </c>
    </row>
    <row r="18" spans="1:7" ht="16.5" x14ac:dyDescent="0.45">
      <c r="B18" s="79">
        <f>B17/B10</f>
        <v>2618.5979166666666</v>
      </c>
      <c r="C18" s="67" t="s">
        <v>252</v>
      </c>
    </row>
    <row r="19" spans="1:7" ht="16.5" x14ac:dyDescent="0.45">
      <c r="A19" s="67" t="s">
        <v>152</v>
      </c>
      <c r="B19" s="79">
        <f>1000*B8*LHV/(B10*3600)</f>
        <v>-2846.3020833333335</v>
      </c>
      <c r="C19" s="67" t="s">
        <v>253</v>
      </c>
    </row>
    <row r="20" spans="1:7" x14ac:dyDescent="0.35">
      <c r="A20" s="67" t="s">
        <v>153</v>
      </c>
      <c r="B20" s="79">
        <f>B9/(B10)</f>
        <v>687.5</v>
      </c>
      <c r="C20" s="67" t="s">
        <v>96</v>
      </c>
    </row>
    <row r="21" spans="1:7" x14ac:dyDescent="0.35">
      <c r="A21" s="67" t="s">
        <v>154</v>
      </c>
      <c r="B21" s="80">
        <f>-B19/B20</f>
        <v>4.1400757575757581</v>
      </c>
    </row>
    <row r="23" spans="1:7" x14ac:dyDescent="0.35">
      <c r="A23" s="66" t="s">
        <v>155</v>
      </c>
      <c r="E23" s="67" t="s">
        <v>156</v>
      </c>
    </row>
    <row r="24" spans="1:7" x14ac:dyDescent="0.35">
      <c r="C24" s="67" t="s">
        <v>157</v>
      </c>
      <c r="D24" s="67" t="s">
        <v>158</v>
      </c>
      <c r="E24" s="67" t="s">
        <v>159</v>
      </c>
      <c r="F24" s="67" t="s">
        <v>160</v>
      </c>
      <c r="G24" s="67" t="s">
        <v>161</v>
      </c>
    </row>
    <row r="25" spans="1:7" x14ac:dyDescent="0.35">
      <c r="A25" s="67" t="s">
        <v>162</v>
      </c>
      <c r="B25" s="81">
        <f>VLOOKUP($B$12,'SDE++'!$B$3:$H$13,2,FALSE)</f>
        <v>5.79E-2</v>
      </c>
      <c r="C25" s="81">
        <f>VLOOKUP($B$12,'SDE++'!$B$3:$H$13,3,FALSE)</f>
        <v>8000</v>
      </c>
      <c r="D25" s="81">
        <f>VLOOKUP($B$12,'SDE++'!$B$3:$H$13,4,FALSE)</f>
        <v>0.129</v>
      </c>
      <c r="E25" s="81">
        <f>VLOOKUP($B$12,'SDE++'!$B$3:$H$13,5,FALSE)</f>
        <v>0.77763033175355434</v>
      </c>
      <c r="F25" s="81">
        <f>VLOOKUP($B$12,'SDE++'!$B$3:$H$13,6,FALSE)</f>
        <v>0</v>
      </c>
      <c r="G25" s="81">
        <f>VLOOKUP($B$12,'SDE++'!$B$3:$H$13,7,FALSE)</f>
        <v>1.4986666666666666E-4</v>
      </c>
    </row>
    <row r="26" spans="1:7" ht="16.5" x14ac:dyDescent="0.45">
      <c r="A26" s="67" t="s">
        <v>238</v>
      </c>
      <c r="B26" s="82">
        <f>MAX(0,B25-MIN(D25,0.001*E25*Gas_price_avg+F25*Elec_price_avg+G25*CO2_ETS1_price_avg))</f>
        <v>2.6818899968404426E-2</v>
      </c>
      <c r="C26" s="67" t="s">
        <v>254</v>
      </c>
    </row>
    <row r="27" spans="1:7" x14ac:dyDescent="0.35">
      <c r="B27" s="83"/>
    </row>
    <row r="29" spans="1:7" x14ac:dyDescent="0.35">
      <c r="A29" s="66" t="s">
        <v>92</v>
      </c>
    </row>
    <row r="30" spans="1:7" x14ac:dyDescent="0.35">
      <c r="A30" s="67" t="s">
        <v>93</v>
      </c>
      <c r="B30" s="81">
        <f>B8/B10</f>
        <v>-323.75</v>
      </c>
      <c r="C30" s="67" t="s">
        <v>94</v>
      </c>
    </row>
    <row r="31" spans="1:7" x14ac:dyDescent="0.35">
      <c r="A31" s="67" t="s">
        <v>95</v>
      </c>
      <c r="B31" s="79">
        <f>B9/B10</f>
        <v>687.5</v>
      </c>
      <c r="C31" s="67" t="s">
        <v>96</v>
      </c>
    </row>
    <row r="34" spans="1:9" x14ac:dyDescent="0.35">
      <c r="A34" s="66" t="s">
        <v>97</v>
      </c>
      <c r="B34" s="84" t="s">
        <v>163</v>
      </c>
      <c r="E34" s="84"/>
    </row>
    <row r="35" spans="1:9" x14ac:dyDescent="0.35">
      <c r="A35" s="66" t="s">
        <v>98</v>
      </c>
      <c r="B35" s="85">
        <f ca="1">SUM(C36:C39)</f>
        <v>1557269.4018847002</v>
      </c>
      <c r="E35" s="86"/>
      <c r="H35" s="86"/>
    </row>
    <row r="36" spans="1:9" x14ac:dyDescent="0.35">
      <c r="A36" s="87" t="s">
        <v>164</v>
      </c>
      <c r="B36" s="88"/>
      <c r="C36" s="89">
        <f>-B8*Gas_price_avg_NM3</f>
        <v>561563.79999999993</v>
      </c>
      <c r="F36" s="90"/>
      <c r="I36" s="90"/>
    </row>
    <row r="37" spans="1:9" x14ac:dyDescent="0.35">
      <c r="A37" s="87" t="s">
        <v>101</v>
      </c>
      <c r="B37" s="88"/>
      <c r="C37" s="89">
        <f ca="1">-IF(B10&gt;=Operating_hours_annual,(gas_var_transportkost*B30)*Esc_factor_gas_grid,0)</f>
        <v>11705.2966863</v>
      </c>
      <c r="F37" s="130"/>
      <c r="I37" s="130"/>
    </row>
    <row r="38" spans="1:9" x14ac:dyDescent="0.35">
      <c r="A38" s="87" t="s">
        <v>102</v>
      </c>
      <c r="B38" s="88"/>
      <c r="C38" s="89" cm="1">
        <f t="array" aca="1" ref="C38" ca="1">IF(L_interpol,-(L_InterpolateX(Gas_cons_annual+B8,'Energy price scenarios'!$A$18:$A$24,'Energy price scenarios'!$C$18:$C$24)-'Reference plant'!B19)*Esc_factor_gas_tax,-1*B8*avg_gas_tax*Esc_factor_gas_tax)</f>
        <v>559243.13865840016</v>
      </c>
      <c r="F38" s="130"/>
      <c r="I38" s="130"/>
    </row>
    <row r="39" spans="1:9" x14ac:dyDescent="0.35">
      <c r="A39" s="87" t="s">
        <v>165</v>
      </c>
      <c r="B39" s="88"/>
      <c r="C39" s="89">
        <f>-B8*LHV*0.001*CO2_emissie_factor*0.001*CO2_ETS1_price_avg</f>
        <v>424757.16654000006</v>
      </c>
      <c r="F39" s="90"/>
      <c r="I39" s="90"/>
    </row>
    <row r="40" spans="1:9" x14ac:dyDescent="0.35">
      <c r="A40" s="66" t="s">
        <v>103</v>
      </c>
      <c r="B40" s="85">
        <f ca="1">SUM(C41:C43)</f>
        <v>-742590.20268058137</v>
      </c>
      <c r="E40" s="86"/>
      <c r="H40" s="86"/>
    </row>
    <row r="41" spans="1:9" x14ac:dyDescent="0.35">
      <c r="A41" s="87" t="s">
        <v>166</v>
      </c>
      <c r="B41" s="88"/>
      <c r="C41" s="91">
        <f>-B9*0.001*Elec_price_avg</f>
        <v>-394900</v>
      </c>
      <c r="F41" s="90"/>
      <c r="I41" s="90"/>
    </row>
    <row r="42" spans="1:9" x14ac:dyDescent="0.35">
      <c r="A42" s="87" t="s">
        <v>105</v>
      </c>
      <c r="B42" s="88"/>
      <c r="C42" s="91" cm="1">
        <f t="array" aca="1" ref="C42" ca="1">IF(L_interpol,-(Gridcosts_kW(Contract_cap_elec_grid+B31)),-VLOOKUP(Contract_cap_elec_grid+B31,'Energy price scenarios'!$A$51:$J$56,10,TRUE))*B31*Esc_factor_elec_grid</f>
        <v>-140448.20825850137</v>
      </c>
      <c r="D42" s="83"/>
      <c r="E42" s="92"/>
      <c r="F42" s="130"/>
      <c r="H42" s="92"/>
      <c r="I42" s="130"/>
    </row>
    <row r="43" spans="1:9" x14ac:dyDescent="0.35">
      <c r="A43" s="87" t="s">
        <v>106</v>
      </c>
      <c r="B43" s="88"/>
      <c r="C43" s="91" cm="1">
        <f t="array" aca="1" ref="C43" ca="1">IF(L_interpol,-(L_InterpolateX(Power_cons_annual+B9,'Energy price scenarios'!$A$32:$A$38,'Energy price scenarios'!$C$32:$C$38)-'Reference plant'!$B$20)*Esc_factor_elec_tax,-B9*avg_elec_tax*Esc_factor_elec_tax)</f>
        <v>-207241.99442208</v>
      </c>
      <c r="F43" s="130"/>
      <c r="I43" s="130"/>
    </row>
    <row r="44" spans="1:9" x14ac:dyDescent="0.35">
      <c r="A44" s="67" t="s">
        <v>167</v>
      </c>
      <c r="B44" s="85">
        <f ca="1">B35+B40</f>
        <v>814679.19920411881</v>
      </c>
    </row>
    <row r="46" spans="1:9" x14ac:dyDescent="0.35">
      <c r="A46" s="84" t="s">
        <v>168</v>
      </c>
      <c r="B46" s="85">
        <f>-O_and_M_costs_perc*B11</f>
        <v>-160000</v>
      </c>
    </row>
    <row r="47" spans="1:9" x14ac:dyDescent="0.35">
      <c r="A47" s="84" t="s">
        <v>169</v>
      </c>
      <c r="B47" s="85">
        <f>IF(B12&lt;&gt;'SDE++'!$B$3,MIN(1,C25/B10)*B26*B13,0)</f>
        <v>561823.32467644452</v>
      </c>
    </row>
    <row r="48" spans="1:9" x14ac:dyDescent="0.35">
      <c r="A48" s="84" t="s">
        <v>170</v>
      </c>
      <c r="B48" s="85">
        <f ca="1">B44+B46+B47</f>
        <v>1216502.5238805632</v>
      </c>
    </row>
    <row r="50" spans="1:6" x14ac:dyDescent="0.35">
      <c r="A50" s="84" t="s">
        <v>47</v>
      </c>
      <c r="B50" s="93">
        <f>B14*B11</f>
        <v>0</v>
      </c>
      <c r="C50" s="67" t="s">
        <v>78</v>
      </c>
    </row>
    <row r="51" spans="1:6" x14ac:dyDescent="0.35">
      <c r="A51" s="84" t="s">
        <v>171</v>
      </c>
      <c r="B51" s="85">
        <f>B11-B50</f>
        <v>8000000</v>
      </c>
      <c r="C51" s="67" t="s">
        <v>78</v>
      </c>
    </row>
    <row r="53" spans="1:6" x14ac:dyDescent="0.35">
      <c r="A53" s="67" t="s">
        <v>79</v>
      </c>
      <c r="B53" s="94">
        <f ca="1">B51/B48</f>
        <v>6.5762296772558475</v>
      </c>
      <c r="C53" s="67" t="s">
        <v>80</v>
      </c>
    </row>
    <row r="54" spans="1:6" x14ac:dyDescent="0.35">
      <c r="A54" s="67" t="s">
        <v>81</v>
      </c>
      <c r="B54" s="95">
        <f ca="1">-PV(WACC,Depreciation_period,B48)-B51</f>
        <v>1167657.9277502242</v>
      </c>
      <c r="C54" s="67" t="s">
        <v>78</v>
      </c>
    </row>
    <row r="55" spans="1:6" x14ac:dyDescent="0.35">
      <c r="A55" s="67" t="s">
        <v>172</v>
      </c>
      <c r="B55" s="96">
        <f ca="1">RATE(Depreciation_period,-B48,B51,0,0,50%)</f>
        <v>0.10731560165819054</v>
      </c>
    </row>
    <row r="56" spans="1:6" ht="16.5" x14ac:dyDescent="0.45">
      <c r="A56" s="67" t="s">
        <v>86</v>
      </c>
      <c r="B56" s="97">
        <f ca="1">IF(B8&lt;0,1000*(-B51/PV(WACC,Depreciation_period,B17)-(B48-B35)/B17),"N/A")</f>
        <v>66.940737850323515</v>
      </c>
      <c r="C56" s="67" t="s">
        <v>255</v>
      </c>
      <c r="E56" s="98"/>
      <c r="F56" s="98"/>
    </row>
    <row r="57" spans="1:6" x14ac:dyDescent="0.35">
      <c r="A57" s="67" t="s">
        <v>173</v>
      </c>
      <c r="B57" s="99">
        <f ca="1">CO2_ETS1_price_avg-B54/PV(WACC,Depreciation_period,B16)</f>
        <v>58.567399202071144</v>
      </c>
      <c r="C57" s="67" t="s">
        <v>174</v>
      </c>
      <c r="E57" s="100"/>
      <c r="F57" s="124"/>
    </row>
    <row r="59" spans="1:6" x14ac:dyDescent="0.35">
      <c r="A59" s="67" t="s">
        <v>175</v>
      </c>
      <c r="B59" s="77">
        <f>B8*LHV/3.6+B9</f>
        <v>-17270416.666666668</v>
      </c>
      <c r="C59" s="67" t="s">
        <v>76</v>
      </c>
    </row>
    <row r="60" spans="1:6" x14ac:dyDescent="0.35">
      <c r="B60" s="101">
        <f>B59/'Reference plant'!B38</f>
        <v>-0.314501843519225</v>
      </c>
    </row>
  </sheetData>
  <sheetProtection algorithmName="SHA-512" hashValue="klQV3gJY/T3BmTgAN7VmGbwk28q0o4DSHUG/ZGi8WJM8m1krGkcVIjuZMXyt5XuoMRkzzw1jA3jiOjHSKH2azw==" saltValue="gQt93ZcvcLuHOvSWBZBC3Q==" spinCount="100000" sheet="1" objects="1" scenarios="1"/>
  <mergeCells count="4">
    <mergeCell ref="F37:F38"/>
    <mergeCell ref="I37:I38"/>
    <mergeCell ref="F42:F43"/>
    <mergeCell ref="I42:I43"/>
  </mergeCells>
  <dataValidations count="1">
    <dataValidation type="decimal" allowBlank="1" showInputMessage="1" showErrorMessage="1" sqref="B14" xr:uid="{5D65B493-F315-4EF7-908E-44A79ABF5E13}">
      <formula1>0</formula1>
      <formula2>1</formula2>
    </dataValidation>
  </dataValidations>
  <pageMargins left="0.70866141732283472" right="0.70866141732283472" top="0.74803149606299213" bottom="0.74803149606299213" header="0.31496062992125984" footer="0.31496062992125984"/>
  <pageSetup paperSize="9" scale="72" fitToHeight="2" orientation="portrait" r:id="rId1"/>
  <headerFooter>
    <oddHeader>&amp;A</oddHeader>
    <oddFooter>&amp;L&amp;D&amp;CVIBE&amp;R&amp;P&amp;N</oddFooter>
  </headerFooter>
  <drawing r:id="rId2"/>
  <extLst>
    <ext xmlns:x14="http://schemas.microsoft.com/office/spreadsheetml/2009/9/main" uri="{CCE6A557-97BC-4b89-ADB6-D9C93CAAB3DF}">
      <x14:dataValidations xmlns:xm="http://schemas.microsoft.com/office/excel/2006/main" count="1">
        <x14:dataValidation type="list" allowBlank="1" showInputMessage="1" showErrorMessage="1" xr:uid="{120F176E-E427-4553-9871-A076FD443DC8}">
          <x14:formula1>
            <xm:f>'SDE++'!$B$3:$B$13</xm:f>
          </x14:formula1>
          <xm:sqref>B12</xm:sqref>
        </x14:dataValidation>
      </x14:dataValidations>
    </ext>
  </extLst>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694D756-6366-45CB-9098-D4DDAF359D38}">
  <sheetPr>
    <tabColor rgb="FFFFFF00"/>
    <pageSetUpPr fitToPage="1"/>
  </sheetPr>
  <dimension ref="A2:I60"/>
  <sheetViews>
    <sheetView workbookViewId="0">
      <selection activeCell="C42" sqref="C42"/>
    </sheetView>
  </sheetViews>
  <sheetFormatPr defaultRowHeight="14.5" x14ac:dyDescent="0.35"/>
  <cols>
    <col min="1" max="1" width="40.26953125" style="67" bestFit="1" customWidth="1"/>
    <col min="2" max="2" width="15.54296875" style="67" bestFit="1" customWidth="1"/>
    <col min="3" max="3" width="9.54296875" style="67" bestFit="1" customWidth="1"/>
    <col min="4" max="4" width="19.81640625" style="67" bestFit="1" customWidth="1"/>
    <col min="5" max="5" width="13.54296875" style="67" bestFit="1" customWidth="1"/>
    <col min="6" max="6" width="15.54296875" style="67" bestFit="1" customWidth="1"/>
    <col min="7" max="7" width="8.7265625" style="67"/>
    <col min="8" max="8" width="18.26953125" style="67" customWidth="1"/>
    <col min="9" max="9" width="9.1796875" style="67" bestFit="1" customWidth="1"/>
    <col min="10" max="16384" width="8.7265625" style="67"/>
  </cols>
  <sheetData>
    <row r="2" spans="1:6" x14ac:dyDescent="0.35">
      <c r="A2" s="66" t="s">
        <v>49</v>
      </c>
      <c r="B2" s="66" t="str">
        <f>Name_branche</f>
        <v>Oils and Fats Industry</v>
      </c>
    </row>
    <row r="3" spans="1:6" x14ac:dyDescent="0.35">
      <c r="A3" s="66" t="s">
        <v>52</v>
      </c>
      <c r="B3" s="66" t="str">
        <f>Name_standard_plant</f>
        <v>FAME (biodiesel)</v>
      </c>
    </row>
    <row r="5" spans="1:6" x14ac:dyDescent="0.35">
      <c r="A5" s="66" t="s">
        <v>266</v>
      </c>
      <c r="B5" s="68">
        <v>5</v>
      </c>
    </row>
    <row r="6" spans="1:6" x14ac:dyDescent="0.35">
      <c r="A6" s="66" t="s">
        <v>267</v>
      </c>
      <c r="B6" s="69" t="s">
        <v>237</v>
      </c>
    </row>
    <row r="7" spans="1:6" x14ac:dyDescent="0.35">
      <c r="B7" s="70"/>
    </row>
    <row r="8" spans="1:6" x14ac:dyDescent="0.35">
      <c r="A8" s="66" t="s">
        <v>142</v>
      </c>
      <c r="B8" s="71">
        <v>-2783000</v>
      </c>
      <c r="C8" s="67" t="s">
        <v>74</v>
      </c>
      <c r="F8" s="72"/>
    </row>
    <row r="9" spans="1:6" x14ac:dyDescent="0.35">
      <c r="A9" s="66" t="s">
        <v>143</v>
      </c>
      <c r="B9" s="71">
        <v>8332000</v>
      </c>
      <c r="C9" s="67" t="s">
        <v>144</v>
      </c>
    </row>
    <row r="10" spans="1:6" x14ac:dyDescent="0.35">
      <c r="A10" s="66" t="s">
        <v>145</v>
      </c>
      <c r="B10" s="68">
        <v>8000</v>
      </c>
      <c r="C10" s="67" t="s">
        <v>146</v>
      </c>
    </row>
    <row r="11" spans="1:6" x14ac:dyDescent="0.35">
      <c r="A11" s="66" t="s">
        <v>77</v>
      </c>
      <c r="B11" s="73">
        <v>12000000</v>
      </c>
      <c r="C11" s="67" t="s">
        <v>78</v>
      </c>
    </row>
    <row r="12" spans="1:6" x14ac:dyDescent="0.35">
      <c r="A12" s="66" t="s">
        <v>48</v>
      </c>
      <c r="B12" s="74" t="s">
        <v>216</v>
      </c>
      <c r="D12" s="67" t="s">
        <v>245</v>
      </c>
    </row>
    <row r="13" spans="1:6" ht="16.5" x14ac:dyDescent="0.45">
      <c r="A13" s="66" t="s">
        <v>148</v>
      </c>
      <c r="B13" s="75">
        <f>-B8*LHV*Efficiency_boiler_LHV/3.6</f>
        <v>22509831.666666668</v>
      </c>
      <c r="C13" s="67" t="s">
        <v>250</v>
      </c>
    </row>
    <row r="14" spans="1:6" x14ac:dyDescent="0.35">
      <c r="A14" s="66" t="s">
        <v>47</v>
      </c>
      <c r="B14" s="76">
        <v>0</v>
      </c>
      <c r="D14" s="67" t="s">
        <v>246</v>
      </c>
    </row>
    <row r="16" spans="1:6" x14ac:dyDescent="0.35">
      <c r="A16" s="67" t="s">
        <v>149</v>
      </c>
      <c r="B16" s="77">
        <f>B8*LHV*0.001*CO2_emissie_factor*0.001</f>
        <v>-4950.2055899999996</v>
      </c>
      <c r="C16" s="67" t="s">
        <v>150</v>
      </c>
    </row>
    <row r="17" spans="1:7" ht="16.5" x14ac:dyDescent="0.45">
      <c r="A17" s="67" t="s">
        <v>151</v>
      </c>
      <c r="B17" s="78">
        <f>-B8*LHV*Efficiency_boiler_LHV/3.6</f>
        <v>22509831.666666668</v>
      </c>
      <c r="C17" s="67" t="s">
        <v>251</v>
      </c>
    </row>
    <row r="18" spans="1:7" ht="16.5" x14ac:dyDescent="0.45">
      <c r="B18" s="79">
        <f>B17/B10</f>
        <v>2813.7289583333336</v>
      </c>
      <c r="C18" s="67" t="s">
        <v>252</v>
      </c>
    </row>
    <row r="19" spans="1:7" ht="16.5" x14ac:dyDescent="0.45">
      <c r="A19" s="67" t="s">
        <v>152</v>
      </c>
      <c r="B19" s="79">
        <f>1000*B8*LHV/(B10*3600)</f>
        <v>-3058.4010416666665</v>
      </c>
      <c r="C19" s="67" t="s">
        <v>253</v>
      </c>
    </row>
    <row r="20" spans="1:7" x14ac:dyDescent="0.35">
      <c r="A20" s="67" t="s">
        <v>153</v>
      </c>
      <c r="B20" s="79">
        <f>B9/(B10)</f>
        <v>1041.5</v>
      </c>
      <c r="C20" s="67" t="s">
        <v>96</v>
      </c>
    </row>
    <row r="21" spans="1:7" x14ac:dyDescent="0.35">
      <c r="A21" s="67" t="s">
        <v>154</v>
      </c>
      <c r="B21" s="80">
        <f>-B19/B20</f>
        <v>2.936534845575292</v>
      </c>
    </row>
    <row r="23" spans="1:7" x14ac:dyDescent="0.35">
      <c r="A23" s="66" t="s">
        <v>155</v>
      </c>
      <c r="E23" s="67" t="s">
        <v>156</v>
      </c>
    </row>
    <row r="24" spans="1:7" x14ac:dyDescent="0.35">
      <c r="C24" s="67" t="s">
        <v>157</v>
      </c>
      <c r="D24" s="67" t="s">
        <v>158</v>
      </c>
      <c r="E24" s="67" t="s">
        <v>159</v>
      </c>
      <c r="F24" s="67" t="s">
        <v>160</v>
      </c>
      <c r="G24" s="67" t="s">
        <v>161</v>
      </c>
    </row>
    <row r="25" spans="1:7" x14ac:dyDescent="0.35">
      <c r="A25" s="67" t="s">
        <v>162</v>
      </c>
      <c r="B25" s="81">
        <f>VLOOKUP($B$12,'SDE++'!$B$3:$H$13,2,FALSE)</f>
        <v>5.79E-2</v>
      </c>
      <c r="C25" s="81">
        <f>VLOOKUP($B$12,'SDE++'!$B$3:$H$13,3,FALSE)</f>
        <v>8000</v>
      </c>
      <c r="D25" s="81">
        <f>VLOOKUP($B$12,'SDE++'!$B$3:$H$13,4,FALSE)</f>
        <v>0.129</v>
      </c>
      <c r="E25" s="81">
        <f>VLOOKUP($B$12,'SDE++'!$B$3:$H$13,5,FALSE)</f>
        <v>0.77763033175355434</v>
      </c>
      <c r="F25" s="81">
        <f>VLOOKUP($B$12,'SDE++'!$B$3:$H$13,6,FALSE)</f>
        <v>0</v>
      </c>
      <c r="G25" s="81">
        <f>VLOOKUP($B$12,'SDE++'!$B$3:$H$13,7,FALSE)</f>
        <v>1.4986666666666666E-4</v>
      </c>
    </row>
    <row r="26" spans="1:7" ht="16.5" x14ac:dyDescent="0.45">
      <c r="A26" s="67" t="s">
        <v>238</v>
      </c>
      <c r="B26" s="82">
        <f>MAX(0,B25-MIN(D25,0.001*E25*Gas_price_avg+F25*Elec_price_avg+G25*CO2_ETS1_price_avg))</f>
        <v>2.6818899968404426E-2</v>
      </c>
      <c r="C26" s="67" t="s">
        <v>254</v>
      </c>
    </row>
    <row r="27" spans="1:7" x14ac:dyDescent="0.35">
      <c r="B27" s="83"/>
    </row>
    <row r="29" spans="1:7" x14ac:dyDescent="0.35">
      <c r="A29" s="66" t="s">
        <v>92</v>
      </c>
    </row>
    <row r="30" spans="1:7" x14ac:dyDescent="0.35">
      <c r="A30" s="67" t="s">
        <v>93</v>
      </c>
      <c r="B30" s="81">
        <f>B8/B10</f>
        <v>-347.875</v>
      </c>
      <c r="C30" s="67" t="s">
        <v>94</v>
      </c>
    </row>
    <row r="31" spans="1:7" x14ac:dyDescent="0.35">
      <c r="A31" s="67" t="s">
        <v>95</v>
      </c>
      <c r="B31" s="79">
        <f>B9/B10</f>
        <v>1041.5</v>
      </c>
      <c r="C31" s="67" t="s">
        <v>96</v>
      </c>
    </row>
    <row r="34" spans="1:9" x14ac:dyDescent="0.35">
      <c r="A34" s="66" t="s">
        <v>97</v>
      </c>
      <c r="B34" s="84" t="s">
        <v>163</v>
      </c>
      <c r="E34" s="84"/>
    </row>
    <row r="35" spans="1:9" x14ac:dyDescent="0.35">
      <c r="A35" s="66" t="s">
        <v>98</v>
      </c>
      <c r="B35" s="85">
        <f ca="1">SUM(C36:C39)</f>
        <v>1673313.0291293901</v>
      </c>
      <c r="E35" s="86"/>
      <c r="H35" s="86"/>
    </row>
    <row r="36" spans="1:9" x14ac:dyDescent="0.35">
      <c r="A36" s="87" t="s">
        <v>164</v>
      </c>
      <c r="B36" s="88"/>
      <c r="C36" s="89">
        <f>-B8*Gas_price_avg_NM3</f>
        <v>603410.05999999994</v>
      </c>
      <c r="F36" s="90"/>
      <c r="I36" s="90"/>
    </row>
    <row r="37" spans="1:9" x14ac:dyDescent="0.35">
      <c r="A37" s="87" t="s">
        <v>101</v>
      </c>
      <c r="B37" s="88"/>
      <c r="C37" s="89">
        <f ca="1">-IF(B10&gt;=Operating_hours_annual,(gas_var_transportkost*B30)*Esc_factor_gas_grid,0)</f>
        <v>12577.544663309998</v>
      </c>
      <c r="F37" s="130"/>
      <c r="I37" s="130"/>
    </row>
    <row r="38" spans="1:9" x14ac:dyDescent="0.35">
      <c r="A38" s="87" t="s">
        <v>102</v>
      </c>
      <c r="B38" s="88"/>
      <c r="C38" s="89" cm="1">
        <f t="array" aca="1" ref="C38" ca="1">IF(L_interpol,-(L_InterpolateX(Gas_cons_annual+B8,'Energy price scenarios'!$A$18:$A$24,'Energy price scenarios'!$C$18:$C$24)-'Reference plant'!B19)*Esc_factor_gas_tax,-1*B8*avg_gas_tax*Esc_factor_gas_tax)</f>
        <v>600916.46906808019</v>
      </c>
      <c r="F38" s="130"/>
      <c r="I38" s="130"/>
    </row>
    <row r="39" spans="1:9" x14ac:dyDescent="0.35">
      <c r="A39" s="87" t="s">
        <v>165</v>
      </c>
      <c r="B39" s="88"/>
      <c r="C39" s="89">
        <f>-B8*LHV*0.001*CO2_emissie_factor*0.001*CO2_ETS1_price_avg</f>
        <v>456408.95539799996</v>
      </c>
      <c r="F39" s="90"/>
      <c r="I39" s="90"/>
    </row>
    <row r="40" spans="1:9" x14ac:dyDescent="0.35">
      <c r="A40" s="66" t="s">
        <v>103</v>
      </c>
      <c r="B40" s="85">
        <f ca="1">SUM(C41:C43)</f>
        <v>-1023978.0026171757</v>
      </c>
      <c r="E40" s="86"/>
      <c r="H40" s="86"/>
    </row>
    <row r="41" spans="1:9" x14ac:dyDescent="0.35">
      <c r="A41" s="87" t="s">
        <v>166</v>
      </c>
      <c r="B41" s="88"/>
      <c r="C41" s="91">
        <f>-B9*0.001*Elec_price_avg</f>
        <v>-598237.6</v>
      </c>
      <c r="F41" s="90"/>
      <c r="I41" s="90"/>
    </row>
    <row r="42" spans="1:9" x14ac:dyDescent="0.35">
      <c r="A42" s="87" t="s">
        <v>105</v>
      </c>
      <c r="B42" s="88"/>
      <c r="C42" s="91" cm="1">
        <f t="array" aca="1" ref="C42" ca="1">IF(L_interpol,-(Gridcosts_kW(Contract_cap_elec_grid+B31)),-VLOOKUP(Contract_cap_elec_grid+B31,'Energy price scenarios'!$A$51:$J$56,10,TRUE))*B31*Esc_factor_elec_grid</f>
        <v>-208851.26340533575</v>
      </c>
      <c r="D42" s="83"/>
      <c r="E42" s="92"/>
      <c r="F42" s="130"/>
      <c r="H42" s="92"/>
      <c r="I42" s="130"/>
    </row>
    <row r="43" spans="1:9" x14ac:dyDescent="0.35">
      <c r="A43" s="87" t="s">
        <v>106</v>
      </c>
      <c r="B43" s="88"/>
      <c r="C43" s="91" cm="1">
        <f t="array" aca="1" ref="C43" ca="1">IF(L_interpol,-(L_InterpolateX(Power_cons_annual+B9,'Energy price scenarios'!$A$32:$A$38,'Energy price scenarios'!$C$32:$C$38)-'Reference plant'!$B$20)*Esc_factor_elec_tax,-B9*avg_elec_tax*Esc_factor_elec_tax)</f>
        <v>-216889.13921183997</v>
      </c>
      <c r="F43" s="130"/>
      <c r="I43" s="130"/>
    </row>
    <row r="44" spans="1:9" x14ac:dyDescent="0.35">
      <c r="A44" s="67" t="s">
        <v>167</v>
      </c>
      <c r="B44" s="85">
        <f ca="1">B35+B40</f>
        <v>649335.02651221445</v>
      </c>
    </row>
    <row r="46" spans="1:9" x14ac:dyDescent="0.35">
      <c r="A46" s="84" t="s">
        <v>168</v>
      </c>
      <c r="B46" s="85">
        <f>-O_and_M_costs_perc*B11</f>
        <v>-240000</v>
      </c>
    </row>
    <row r="47" spans="1:9" x14ac:dyDescent="0.35">
      <c r="A47" s="84" t="s">
        <v>169</v>
      </c>
      <c r="B47" s="85">
        <f>IF(B12&lt;&gt;'SDE++'!$B$3,MIN(1,C25/B10)*B26*B13,0)</f>
        <v>603688.92377395567</v>
      </c>
    </row>
    <row r="48" spans="1:9" x14ac:dyDescent="0.35">
      <c r="A48" s="84" t="s">
        <v>170</v>
      </c>
      <c r="B48" s="85">
        <f ca="1">B44+B46+B47</f>
        <v>1013023.9502861701</v>
      </c>
    </row>
    <row r="50" spans="1:6" x14ac:dyDescent="0.35">
      <c r="A50" s="84" t="s">
        <v>47</v>
      </c>
      <c r="B50" s="93">
        <f>B14*B11</f>
        <v>0</v>
      </c>
      <c r="C50" s="67" t="s">
        <v>78</v>
      </c>
    </row>
    <row r="51" spans="1:6" x14ac:dyDescent="0.35">
      <c r="A51" s="84" t="s">
        <v>171</v>
      </c>
      <c r="B51" s="85">
        <f>B11-B50</f>
        <v>12000000</v>
      </c>
      <c r="C51" s="67" t="s">
        <v>78</v>
      </c>
    </row>
    <row r="53" spans="1:6" x14ac:dyDescent="0.35">
      <c r="A53" s="67" t="s">
        <v>79</v>
      </c>
      <c r="B53" s="94">
        <f ca="1">B51/B48</f>
        <v>11.845721906782272</v>
      </c>
      <c r="C53" s="67" t="s">
        <v>80</v>
      </c>
    </row>
    <row r="54" spans="1:6" x14ac:dyDescent="0.35">
      <c r="A54" s="67" t="s">
        <v>81</v>
      </c>
      <c r="B54" s="95">
        <f ca="1">-PV(WACC,Depreciation_period,B48)-B51</f>
        <v>-4365772.4776297584</v>
      </c>
      <c r="C54" s="67" t="s">
        <v>78</v>
      </c>
    </row>
    <row r="55" spans="1:6" x14ac:dyDescent="0.35">
      <c r="A55" s="67" t="s">
        <v>172</v>
      </c>
      <c r="B55" s="96">
        <f ca="1">RATE(Depreciation_period,-B48,B51,0,0,50%)</f>
        <v>1.9963851650252628E-3</v>
      </c>
    </row>
    <row r="56" spans="1:6" ht="16.5" x14ac:dyDescent="0.45">
      <c r="A56" s="67" t="s">
        <v>86</v>
      </c>
      <c r="B56" s="97">
        <f ca="1">IF(B8&lt;0,1000*(-B51/PV(WACC,Depreciation_period,B17)-(B48-B35)/B17),"N/A")</f>
        <v>100.07312872413102</v>
      </c>
      <c r="C56" s="67" t="s">
        <v>255</v>
      </c>
      <c r="E56" s="98"/>
      <c r="F56" s="98"/>
    </row>
    <row r="57" spans="1:6" x14ac:dyDescent="0.35">
      <c r="A57" s="67" t="s">
        <v>173</v>
      </c>
      <c r="B57" s="99">
        <f ca="1">CO2_ETS1_price_avg-B54/PV(WACC,Depreciation_period,B16)</f>
        <v>209.22872583267073</v>
      </c>
      <c r="C57" s="67" t="s">
        <v>174</v>
      </c>
      <c r="E57" s="100"/>
    </row>
    <row r="59" spans="1:6" x14ac:dyDescent="0.35">
      <c r="A59" s="67" t="s">
        <v>175</v>
      </c>
      <c r="B59" s="77">
        <f>B8*LHV/3.6+B9</f>
        <v>-16135208.333333332</v>
      </c>
      <c r="C59" s="67" t="s">
        <v>76</v>
      </c>
    </row>
    <row r="60" spans="1:6" x14ac:dyDescent="0.35">
      <c r="B60" s="101">
        <f>B59/'Reference plant'!B38</f>
        <v>-0.29382920310164845</v>
      </c>
    </row>
  </sheetData>
  <sheetProtection algorithmName="SHA-512" hashValue="IK0rPyxAj7qTs8g7Ts0hwxa3z6Z3jgS/BDQUFxVgGwUKsWlh/zAgOKHoN7lMjh9RCAzG1eQF8ANw3wqUwGDxZQ==" saltValue="yPL+CD2DAYpczDL+IWoQaA==" spinCount="100000" sheet="1" objects="1" scenarios="1"/>
  <mergeCells count="4">
    <mergeCell ref="F37:F38"/>
    <mergeCell ref="I37:I38"/>
    <mergeCell ref="F42:F43"/>
    <mergeCell ref="I42:I43"/>
  </mergeCells>
  <dataValidations count="1">
    <dataValidation type="decimal" allowBlank="1" showInputMessage="1" showErrorMessage="1" sqref="B14" xr:uid="{1DF3B140-07D5-48D5-AA50-7A775B92FB58}">
      <formula1>0</formula1>
      <formula2>1</formula2>
    </dataValidation>
  </dataValidations>
  <pageMargins left="0.70866141732283472" right="0.70866141732283472" top="0.74803149606299213" bottom="0.74803149606299213" header="0.31496062992125984" footer="0.31496062992125984"/>
  <pageSetup paperSize="9" scale="72" fitToHeight="2" orientation="portrait" r:id="rId1"/>
  <headerFooter>
    <oddHeader>&amp;A</oddHeader>
    <oddFooter>&amp;L&amp;D&amp;CVIBE&amp;R&amp;P&amp;N</oddFooter>
  </headerFooter>
  <drawing r:id="rId2"/>
  <extLst>
    <ext xmlns:x14="http://schemas.microsoft.com/office/spreadsheetml/2009/9/main" uri="{CCE6A557-97BC-4b89-ADB6-D9C93CAAB3DF}">
      <x14:dataValidations xmlns:xm="http://schemas.microsoft.com/office/excel/2006/main" count="1">
        <x14:dataValidation type="list" allowBlank="1" showInputMessage="1" showErrorMessage="1" xr:uid="{CC99CBE6-4FDB-43B5-9155-E97A9B68D0E2}">
          <x14:formula1>
            <xm:f>'SDE++'!$B$3:$B$13</xm:f>
          </x14:formula1>
          <xm:sqref>B12</xm:sqref>
        </x14:dataValidation>
      </x14:dataValidations>
    </ext>
  </extLst>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3EB8B3C-731B-4C22-AFFD-13AD28F4EE51}">
  <sheetPr>
    <tabColor rgb="FFFFC000"/>
  </sheetPr>
  <dimension ref="A1:X57"/>
  <sheetViews>
    <sheetView workbookViewId="0">
      <selection activeCell="H34" sqref="H34"/>
    </sheetView>
  </sheetViews>
  <sheetFormatPr defaultRowHeight="14.5" x14ac:dyDescent="0.35"/>
  <cols>
    <col min="1" max="1" width="23.81640625" bestFit="1" customWidth="1"/>
    <col min="2" max="2" width="7" customWidth="1"/>
    <col min="3" max="3" width="14.453125" bestFit="1" customWidth="1"/>
    <col min="4" max="4" width="10.1796875" customWidth="1"/>
    <col min="5" max="5" width="7" customWidth="1"/>
    <col min="6" max="6" width="7.54296875" customWidth="1"/>
    <col min="7" max="7" width="11.54296875" customWidth="1"/>
    <col min="8" max="8" width="7" customWidth="1"/>
    <col min="9" max="9" width="7.1796875" customWidth="1"/>
    <col min="10" max="10" width="12.26953125" customWidth="1"/>
    <col min="11" max="24" width="6.1796875" customWidth="1"/>
  </cols>
  <sheetData>
    <row r="1" spans="1:24" x14ac:dyDescent="0.35">
      <c r="A1" s="4" t="s">
        <v>176</v>
      </c>
    </row>
    <row r="2" spans="1:24" x14ac:dyDescent="0.35">
      <c r="B2" s="4" t="s">
        <v>177</v>
      </c>
      <c r="F2" s="4" t="s">
        <v>178</v>
      </c>
      <c r="J2" s="4" t="s">
        <v>179</v>
      </c>
      <c r="N2" s="4" t="s">
        <v>54</v>
      </c>
      <c r="R2" s="20" t="s">
        <v>180</v>
      </c>
      <c r="V2" s="20" t="s">
        <v>181</v>
      </c>
    </row>
    <row r="3" spans="1:24" x14ac:dyDescent="0.35">
      <c r="B3" s="4" t="s">
        <v>182</v>
      </c>
      <c r="C3" s="4" t="s">
        <v>183</v>
      </c>
      <c r="D3" s="4" t="s">
        <v>184</v>
      </c>
      <c r="E3" s="4"/>
      <c r="F3" s="4" t="s">
        <v>182</v>
      </c>
      <c r="G3" s="4" t="s">
        <v>183</v>
      </c>
      <c r="H3" s="4" t="s">
        <v>184</v>
      </c>
      <c r="I3" s="4"/>
      <c r="J3" s="4" t="s">
        <v>182</v>
      </c>
      <c r="K3" s="4" t="s">
        <v>183</v>
      </c>
      <c r="L3" s="4" t="s">
        <v>184</v>
      </c>
      <c r="M3" s="4"/>
      <c r="N3" s="4" t="s">
        <v>98</v>
      </c>
      <c r="O3" s="4" t="s">
        <v>183</v>
      </c>
      <c r="P3" s="4" t="s">
        <v>184</v>
      </c>
      <c r="Q3" s="4"/>
      <c r="R3" s="4" t="s">
        <v>182</v>
      </c>
      <c r="S3" s="4" t="s">
        <v>183</v>
      </c>
      <c r="T3" s="4" t="s">
        <v>184</v>
      </c>
      <c r="U3" s="4"/>
      <c r="V3" s="4" t="s">
        <v>182</v>
      </c>
      <c r="W3" s="4" t="s">
        <v>183</v>
      </c>
      <c r="X3" s="4" t="s">
        <v>184</v>
      </c>
    </row>
    <row r="4" spans="1:24" ht="16.5" x14ac:dyDescent="0.45">
      <c r="B4" t="s">
        <v>185</v>
      </c>
      <c r="C4" t="s">
        <v>186</v>
      </c>
      <c r="D4" t="s">
        <v>70</v>
      </c>
      <c r="F4" t="s">
        <v>185</v>
      </c>
      <c r="G4" t="s">
        <v>186</v>
      </c>
      <c r="H4" t="s">
        <v>70</v>
      </c>
      <c r="J4" t="s">
        <v>185</v>
      </c>
      <c r="K4" t="s">
        <v>186</v>
      </c>
      <c r="L4" t="s">
        <v>70</v>
      </c>
      <c r="N4" t="s">
        <v>185</v>
      </c>
      <c r="O4" t="s">
        <v>186</v>
      </c>
      <c r="P4" t="s">
        <v>70</v>
      </c>
      <c r="R4" t="s">
        <v>185</v>
      </c>
      <c r="S4" t="s">
        <v>186</v>
      </c>
      <c r="T4" t="s">
        <v>70</v>
      </c>
      <c r="V4" t="s">
        <v>185</v>
      </c>
      <c r="W4" t="s">
        <v>186</v>
      </c>
      <c r="X4" t="s">
        <v>70</v>
      </c>
    </row>
    <row r="5" spans="1:24" x14ac:dyDescent="0.35">
      <c r="A5" s="7">
        <v>2030</v>
      </c>
      <c r="B5" s="8">
        <v>37.883959044368602</v>
      </c>
      <c r="C5" s="8">
        <v>73</v>
      </c>
      <c r="D5" s="8">
        <v>110</v>
      </c>
      <c r="E5" s="2"/>
      <c r="F5" s="8">
        <v>23.549488054607512</v>
      </c>
      <c r="G5" s="8">
        <v>65</v>
      </c>
      <c r="H5" s="8">
        <v>108</v>
      </c>
      <c r="I5" s="2"/>
      <c r="J5" s="8">
        <v>22.4</v>
      </c>
      <c r="K5" s="8">
        <v>76.308232876711315</v>
      </c>
      <c r="L5" s="8">
        <v>136</v>
      </c>
      <c r="M5" s="2"/>
      <c r="N5" s="8">
        <v>22.2</v>
      </c>
      <c r="O5" s="8">
        <v>71.8</v>
      </c>
      <c r="P5" s="8">
        <v>92.2</v>
      </c>
      <c r="Q5" s="2"/>
      <c r="R5" s="17">
        <v>30</v>
      </c>
      <c r="S5" s="17">
        <v>120</v>
      </c>
      <c r="T5" s="17">
        <v>90</v>
      </c>
      <c r="V5" s="17">
        <v>30</v>
      </c>
      <c r="W5" s="17">
        <v>120</v>
      </c>
      <c r="X5" s="17">
        <v>200</v>
      </c>
    </row>
    <row r="6" spans="1:24" x14ac:dyDescent="0.35">
      <c r="A6" s="7">
        <v>2035</v>
      </c>
      <c r="F6" s="2"/>
      <c r="G6" s="2"/>
      <c r="H6" s="2"/>
      <c r="J6" s="7">
        <v>21.4</v>
      </c>
      <c r="K6" s="7">
        <v>101.94307648401903</v>
      </c>
      <c r="L6" s="7">
        <v>156</v>
      </c>
    </row>
    <row r="7" spans="1:24" x14ac:dyDescent="0.35">
      <c r="A7" s="7">
        <v>2040</v>
      </c>
      <c r="J7" s="7">
        <v>21</v>
      </c>
      <c r="K7" s="7">
        <v>119.67351598172992</v>
      </c>
      <c r="L7" s="7">
        <v>177</v>
      </c>
    </row>
    <row r="8" spans="1:24" x14ac:dyDescent="0.35">
      <c r="A8" s="7">
        <v>2045</v>
      </c>
      <c r="J8" s="7">
        <v>20</v>
      </c>
      <c r="K8" s="7">
        <v>119.6729121004514</v>
      </c>
      <c r="L8" s="7">
        <v>197</v>
      </c>
    </row>
    <row r="9" spans="1:24" x14ac:dyDescent="0.35">
      <c r="A9" s="7">
        <v>2050</v>
      </c>
    </row>
    <row r="13" spans="1:24" x14ac:dyDescent="0.35">
      <c r="A13" s="4" t="s">
        <v>187</v>
      </c>
    </row>
    <row r="14" spans="1:24" x14ac:dyDescent="0.35">
      <c r="A14" t="s">
        <v>188</v>
      </c>
      <c r="B14" s="19">
        <v>0.02</v>
      </c>
      <c r="C14" t="s">
        <v>189</v>
      </c>
    </row>
    <row r="16" spans="1:24" x14ac:dyDescent="0.35">
      <c r="A16" t="s">
        <v>190</v>
      </c>
      <c r="B16" t="s">
        <v>191</v>
      </c>
    </row>
    <row r="17" spans="1:3" x14ac:dyDescent="0.35">
      <c r="A17" t="s">
        <v>192</v>
      </c>
      <c r="B17" t="s">
        <v>193</v>
      </c>
      <c r="C17" t="s">
        <v>194</v>
      </c>
    </row>
    <row r="18" spans="1:3" x14ac:dyDescent="0.35">
      <c r="A18" s="7">
        <v>0</v>
      </c>
      <c r="B18" s="7">
        <f>B19</f>
        <v>0.57816000000000001</v>
      </c>
      <c r="C18" s="7">
        <v>0</v>
      </c>
    </row>
    <row r="19" spans="1:3" x14ac:dyDescent="0.35">
      <c r="A19" s="7">
        <v>1000</v>
      </c>
      <c r="B19" s="7">
        <v>0.57816000000000001</v>
      </c>
      <c r="C19" s="9">
        <f>B19*A19</f>
        <v>578.16</v>
      </c>
    </row>
    <row r="20" spans="1:3" x14ac:dyDescent="0.35">
      <c r="A20" s="7">
        <v>170000</v>
      </c>
      <c r="B20" s="7">
        <v>0.57816000000000001</v>
      </c>
      <c r="C20" s="9">
        <f>(B20*(A20-A19))+C19</f>
        <v>98287.200000000012</v>
      </c>
    </row>
    <row r="21" spans="1:3" x14ac:dyDescent="0.35">
      <c r="A21" s="7">
        <v>1000000</v>
      </c>
      <c r="B21" s="7">
        <v>0.31573000000000001</v>
      </c>
      <c r="C21" s="9">
        <f>(B21*(A21-A20))+C20</f>
        <v>360343.10000000003</v>
      </c>
    </row>
    <row r="22" spans="1:3" x14ac:dyDescent="0.35">
      <c r="A22" s="7">
        <v>10000000</v>
      </c>
      <c r="B22" s="7">
        <v>0.20347000000000001</v>
      </c>
      <c r="C22" s="9">
        <f>(B22*(A22-A21))+C21</f>
        <v>2191573.1</v>
      </c>
    </row>
    <row r="23" spans="1:3" x14ac:dyDescent="0.35">
      <c r="A23" s="7">
        <f>A22*10</f>
        <v>100000000</v>
      </c>
      <c r="B23" s="7">
        <v>5.3850000000000002E-2</v>
      </c>
      <c r="C23" s="9">
        <f>(B23*(A23-A22))+C22</f>
        <v>7038073.0999999996</v>
      </c>
    </row>
    <row r="24" spans="1:3" x14ac:dyDescent="0.35">
      <c r="A24" s="7">
        <f>A23*10</f>
        <v>1000000000</v>
      </c>
      <c r="B24" s="7">
        <f>B23</f>
        <v>5.3850000000000002E-2</v>
      </c>
      <c r="C24" s="9">
        <f>(B24*(A24-A23))+C23</f>
        <v>55503073.100000001</v>
      </c>
    </row>
    <row r="26" spans="1:3" x14ac:dyDescent="0.35">
      <c r="A26" s="4" t="s">
        <v>121</v>
      </c>
    </row>
    <row r="27" spans="1:3" x14ac:dyDescent="0.35">
      <c r="A27" t="s">
        <v>188</v>
      </c>
      <c r="B27" s="19">
        <v>0.02</v>
      </c>
      <c r="C27" t="s">
        <v>189</v>
      </c>
    </row>
    <row r="29" spans="1:3" x14ac:dyDescent="0.35">
      <c r="A29" t="s">
        <v>190</v>
      </c>
      <c r="B29" t="s">
        <v>191</v>
      </c>
    </row>
    <row r="30" spans="1:3" x14ac:dyDescent="0.35">
      <c r="A30" t="s">
        <v>195</v>
      </c>
      <c r="B30" t="s">
        <v>139</v>
      </c>
    </row>
    <row r="32" spans="1:3" x14ac:dyDescent="0.35">
      <c r="A32" s="7">
        <v>0</v>
      </c>
      <c r="B32" s="7">
        <f>B33</f>
        <v>0.10154000000000001</v>
      </c>
      <c r="C32" s="7">
        <v>0</v>
      </c>
    </row>
    <row r="33" spans="1:3" x14ac:dyDescent="0.35">
      <c r="A33" s="7">
        <v>2900</v>
      </c>
      <c r="B33" s="7">
        <v>0.10154000000000001</v>
      </c>
      <c r="C33" s="9">
        <f>B33*A33</f>
        <v>294.46600000000001</v>
      </c>
    </row>
    <row r="34" spans="1:3" x14ac:dyDescent="0.35">
      <c r="A34" s="7">
        <v>10000</v>
      </c>
      <c r="B34" s="7">
        <v>0.10154000000000001</v>
      </c>
      <c r="C34" s="9">
        <f>(B34*(A34-A33))+C33</f>
        <v>1015.4000000000001</v>
      </c>
    </row>
    <row r="35" spans="1:3" x14ac:dyDescent="0.35">
      <c r="A35" s="7">
        <v>50000</v>
      </c>
      <c r="B35" s="7">
        <v>6.9370000000000001E-2</v>
      </c>
      <c r="C35" s="9">
        <f>(B35*(A35-A34))+C34</f>
        <v>3790.2000000000003</v>
      </c>
    </row>
    <row r="36" spans="1:3" x14ac:dyDescent="0.35">
      <c r="A36" s="7">
        <v>10000000</v>
      </c>
      <c r="B36" s="7">
        <v>3.8679999999999999E-2</v>
      </c>
      <c r="C36" s="9">
        <f>(B36*(A36-A35))+C35</f>
        <v>388656.2</v>
      </c>
    </row>
    <row r="37" spans="1:3" x14ac:dyDescent="0.35">
      <c r="A37" s="7">
        <f>10*A36</f>
        <v>100000000</v>
      </c>
      <c r="B37" s="7">
        <v>3.2100000000000002E-3</v>
      </c>
      <c r="C37" s="9">
        <f>(B37*(A37-A36))+C36</f>
        <v>677556.2</v>
      </c>
    </row>
    <row r="38" spans="1:3" x14ac:dyDescent="0.35">
      <c r="A38" s="7">
        <f>10*A37</f>
        <v>1000000000</v>
      </c>
      <c r="B38" s="7">
        <f>B37</f>
        <v>3.2100000000000002E-3</v>
      </c>
      <c r="C38" s="9">
        <f>(B38*(A38-A37))+C37</f>
        <v>3566556.2</v>
      </c>
    </row>
    <row r="40" spans="1:3" x14ac:dyDescent="0.35">
      <c r="A40" s="4" t="s">
        <v>196</v>
      </c>
    </row>
    <row r="41" spans="1:3" x14ac:dyDescent="0.35">
      <c r="A41" t="s">
        <v>188</v>
      </c>
      <c r="B41" s="19">
        <v>0.02</v>
      </c>
      <c r="C41" t="s">
        <v>189</v>
      </c>
    </row>
    <row r="43" spans="1:3" x14ac:dyDescent="0.35">
      <c r="A43" t="s">
        <v>197</v>
      </c>
      <c r="B43" s="7">
        <v>1263</v>
      </c>
      <c r="C43" t="s">
        <v>120</v>
      </c>
    </row>
    <row r="44" spans="1:3" x14ac:dyDescent="0.35">
      <c r="A44" t="s">
        <v>198</v>
      </c>
      <c r="B44" s="7">
        <v>1476</v>
      </c>
      <c r="C44" t="s">
        <v>120</v>
      </c>
    </row>
    <row r="45" spans="1:3" x14ac:dyDescent="0.35">
      <c r="A45" t="s">
        <v>199</v>
      </c>
      <c r="B45" s="7">
        <v>34.07</v>
      </c>
      <c r="C45" t="s">
        <v>200</v>
      </c>
    </row>
    <row r="48" spans="1:3" x14ac:dyDescent="0.35">
      <c r="A48" s="4" t="s">
        <v>201</v>
      </c>
    </row>
    <row r="49" spans="1:12" ht="24.5" x14ac:dyDescent="0.35">
      <c r="A49" s="25" t="s">
        <v>202</v>
      </c>
      <c r="B49" s="24" t="s">
        <v>203</v>
      </c>
      <c r="C49" s="24" t="s">
        <v>204</v>
      </c>
      <c r="D49" s="24" t="s">
        <v>205</v>
      </c>
      <c r="E49" s="24" t="s">
        <v>206</v>
      </c>
      <c r="F49" s="24" t="s">
        <v>139</v>
      </c>
      <c r="G49" s="24" t="s">
        <v>207</v>
      </c>
      <c r="H49" s="24" t="s">
        <v>188</v>
      </c>
      <c r="I49" s="24" t="s">
        <v>208</v>
      </c>
    </row>
    <row r="50" spans="1:12" ht="27.65" customHeight="1" x14ac:dyDescent="0.35">
      <c r="A50" t="s">
        <v>209</v>
      </c>
      <c r="B50" s="22" t="s">
        <v>210</v>
      </c>
      <c r="C50" s="22" t="s">
        <v>211</v>
      </c>
      <c r="D50" s="23" t="s">
        <v>212</v>
      </c>
      <c r="E50" s="22" t="s">
        <v>194</v>
      </c>
      <c r="F50" s="22"/>
      <c r="G50" s="22"/>
      <c r="H50" s="22"/>
      <c r="I50" s="23" t="s">
        <v>139</v>
      </c>
      <c r="J50" t="s">
        <v>211</v>
      </c>
    </row>
    <row r="51" spans="1:12" x14ac:dyDescent="0.35">
      <c r="A51" s="7">
        <v>0</v>
      </c>
      <c r="B51" s="7"/>
      <c r="C51" s="7">
        <f>C52</f>
        <v>16</v>
      </c>
      <c r="D51" s="7">
        <f t="shared" ref="D51" si="0">D52</f>
        <v>3.71</v>
      </c>
      <c r="E51" s="7">
        <f>E52</f>
        <v>18</v>
      </c>
      <c r="F51" s="7">
        <f>F52</f>
        <v>8.0399999999999999E-2</v>
      </c>
      <c r="G51" s="5">
        <f t="shared" ref="G51:G56" si="1">A51*(C51+12*D51)+E51</f>
        <v>18</v>
      </c>
      <c r="H51" s="11">
        <v>6.7000000000000004E-2</v>
      </c>
      <c r="I51" s="12"/>
    </row>
    <row r="52" spans="1:12" x14ac:dyDescent="0.35">
      <c r="A52" s="7">
        <v>50</v>
      </c>
      <c r="B52" s="7">
        <v>380</v>
      </c>
      <c r="C52" s="7">
        <v>16</v>
      </c>
      <c r="D52" s="7">
        <v>3.71</v>
      </c>
      <c r="E52" s="7">
        <v>18</v>
      </c>
      <c r="F52" s="7">
        <v>8.0399999999999999E-2</v>
      </c>
      <c r="G52" s="5">
        <f t="shared" si="1"/>
        <v>3044</v>
      </c>
      <c r="H52" s="11">
        <f>H51</f>
        <v>6.7000000000000004E-2</v>
      </c>
      <c r="I52" s="12">
        <f>G52/(A52*5000)+F52</f>
        <v>9.2575999999999992E-2</v>
      </c>
      <c r="J52" s="62">
        <f>(G52+(F52*A52*5000))/A52</f>
        <v>462.87999999999994</v>
      </c>
      <c r="K52">
        <f>311*A52^-0.0812</f>
        <v>226.36226176966761</v>
      </c>
      <c r="L52" cm="1">
        <f t="array" ref="L52">Gridcosts_kW(A52)</f>
        <v>226.36226176966761</v>
      </c>
    </row>
    <row r="53" spans="1:12" x14ac:dyDescent="0.35">
      <c r="A53" s="7">
        <v>125</v>
      </c>
      <c r="B53" s="7"/>
      <c r="C53" s="7">
        <v>50</v>
      </c>
      <c r="D53" s="7">
        <v>3.71</v>
      </c>
      <c r="E53" s="7">
        <v>441</v>
      </c>
      <c r="F53" s="7">
        <v>2.5000000000000001E-2</v>
      </c>
      <c r="G53" s="5">
        <f t="shared" si="1"/>
        <v>12256</v>
      </c>
      <c r="H53" s="11">
        <v>0.06</v>
      </c>
      <c r="I53" s="12">
        <f>G53/(A53*5000)+F53</f>
        <v>4.4609599999999999E-2</v>
      </c>
      <c r="J53" s="62">
        <f t="shared" ref="J53:J56" si="2">(G53+(F53*A53*5000))/A53</f>
        <v>223.048</v>
      </c>
      <c r="K53">
        <f t="shared" ref="K53:K56" si="3">311*A53^-0.0812</f>
        <v>210.13156545430749</v>
      </c>
      <c r="L53" cm="1">
        <f t="array" ref="L53">Gridcosts_kW(A53)</f>
        <v>210.13156545430749</v>
      </c>
    </row>
    <row r="54" spans="1:12" x14ac:dyDescent="0.35">
      <c r="A54" s="7">
        <v>1500</v>
      </c>
      <c r="B54" s="7"/>
      <c r="C54" s="7">
        <v>29.28</v>
      </c>
      <c r="D54" s="7">
        <v>3.71</v>
      </c>
      <c r="E54" s="7">
        <v>441</v>
      </c>
      <c r="F54" s="7">
        <v>1.52E-2</v>
      </c>
      <c r="G54" s="5">
        <f t="shared" si="1"/>
        <v>111141</v>
      </c>
      <c r="H54" s="11">
        <v>5.2999999999999999E-2</v>
      </c>
      <c r="I54" s="12">
        <f>G54/(A54*5000)+F54</f>
        <v>3.0018799999999998E-2</v>
      </c>
      <c r="J54" s="62">
        <f t="shared" si="2"/>
        <v>150.09399999999999</v>
      </c>
      <c r="K54">
        <f t="shared" si="3"/>
        <v>171.73617221621117</v>
      </c>
      <c r="L54" cm="1">
        <f t="array" ref="L54">Gridcosts_kW(A54)</f>
        <v>171.73617221621117</v>
      </c>
    </row>
    <row r="55" spans="1:12" x14ac:dyDescent="0.35">
      <c r="A55" s="10">
        <v>10000</v>
      </c>
      <c r="B55" s="7">
        <v>20000</v>
      </c>
      <c r="C55" s="7">
        <v>65.62</v>
      </c>
      <c r="D55" s="7">
        <v>7.77</v>
      </c>
      <c r="E55" s="7">
        <v>2760</v>
      </c>
      <c r="F55" s="7">
        <v>0</v>
      </c>
      <c r="G55" s="5">
        <f t="shared" si="1"/>
        <v>1591360.0000000002</v>
      </c>
      <c r="H55" s="11">
        <v>4.9000000000000002E-2</v>
      </c>
      <c r="I55" s="12">
        <f>G55/(A55*5000)+F55</f>
        <v>3.1827200000000007E-2</v>
      </c>
      <c r="J55" s="62">
        <f t="shared" si="2"/>
        <v>159.13600000000002</v>
      </c>
      <c r="K55">
        <f t="shared" si="3"/>
        <v>147.21782224132178</v>
      </c>
      <c r="L55" cm="1">
        <f t="array" ref="L55">Gridcosts_kW(A55)</f>
        <v>147.21782224132178</v>
      </c>
    </row>
    <row r="56" spans="1:12" x14ac:dyDescent="0.35">
      <c r="A56" s="10">
        <v>100000</v>
      </c>
      <c r="B56" s="7">
        <v>110000</v>
      </c>
      <c r="C56" s="7">
        <v>49.28</v>
      </c>
      <c r="D56" s="7">
        <v>6.17</v>
      </c>
      <c r="E56" s="7">
        <v>12479</v>
      </c>
      <c r="F56" s="7">
        <v>0</v>
      </c>
      <c r="G56" s="5">
        <f t="shared" si="1"/>
        <v>12344479</v>
      </c>
      <c r="H56" s="11">
        <v>4.8000000000000001E-2</v>
      </c>
      <c r="I56" s="12">
        <f>G56/(A56*5000)+F56</f>
        <v>2.4688958E-2</v>
      </c>
      <c r="J56" s="62">
        <f t="shared" si="2"/>
        <v>123.44479</v>
      </c>
      <c r="K56">
        <f t="shared" si="3"/>
        <v>122.11257490927557</v>
      </c>
      <c r="L56" cm="1">
        <f t="array" ref="L56">Gridcosts_kW(A56)</f>
        <v>122.11257490927557</v>
      </c>
    </row>
    <row r="57" spans="1:12" x14ac:dyDescent="0.35">
      <c r="A57" s="1"/>
    </row>
  </sheetData>
  <sheetProtection algorithmName="SHA-512" hashValue="vVBgg60dZVm0Lsf2QdqqqqPHwKaTp4tCJGalrxWiNQ+V1EYSKULj3PkWU3uPRTw2NnAoT2UW/wy74mc+JH4h3A==" saltValue="ZWxptnsaeVl3hl/MuGKIeQ==" spinCount="100000" sheet="1" objects="1" scenarios="1"/>
  <dataValidations disablePrompts="1" count="1">
    <dataValidation type="decimal" allowBlank="1" showInputMessage="1" showErrorMessage="1" sqref="B14 B27 B41" xr:uid="{5D7E7899-AE41-480B-B1A4-0B584B07870B}">
      <formula1>0</formula1>
      <formula2>0.15</formula2>
    </dataValidation>
  </dataValidations>
  <pageMargins left="0.7" right="0.7" top="0.75" bottom="0.75" header="0.3" footer="0.3"/>
  <drawing r:id="rId1"/>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763DDF9-7EDD-41EE-8DE4-5A2078872106}">
  <sheetPr>
    <tabColor rgb="FFFFC000"/>
  </sheetPr>
  <dimension ref="A2:C7"/>
  <sheetViews>
    <sheetView workbookViewId="0">
      <selection activeCell="G34" sqref="G34"/>
    </sheetView>
  </sheetViews>
  <sheetFormatPr defaultRowHeight="14.5" x14ac:dyDescent="0.35"/>
  <cols>
    <col min="1" max="1" width="17.453125" bestFit="1" customWidth="1"/>
  </cols>
  <sheetData>
    <row r="2" spans="1:3" x14ac:dyDescent="0.35">
      <c r="A2" t="s">
        <v>226</v>
      </c>
      <c r="B2" s="19">
        <v>0.08</v>
      </c>
    </row>
    <row r="3" spans="1:3" x14ac:dyDescent="0.35">
      <c r="A3" t="s">
        <v>227</v>
      </c>
      <c r="B3" s="18">
        <v>12</v>
      </c>
      <c r="C3" t="s">
        <v>80</v>
      </c>
    </row>
    <row r="4" spans="1:3" x14ac:dyDescent="0.35">
      <c r="A4" t="s">
        <v>228</v>
      </c>
      <c r="B4" s="19">
        <v>0.3</v>
      </c>
      <c r="C4" t="s">
        <v>229</v>
      </c>
    </row>
    <row r="6" spans="1:3" x14ac:dyDescent="0.35">
      <c r="A6" t="s">
        <v>230</v>
      </c>
      <c r="B6" s="19">
        <v>0.02</v>
      </c>
      <c r="C6" t="s">
        <v>231</v>
      </c>
    </row>
    <row r="7" spans="1:3" x14ac:dyDescent="0.35">
      <c r="B7" s="21"/>
    </row>
  </sheetData>
  <sheetProtection algorithmName="SHA-512" hashValue="MTV+OmjkrYkM6E1m3jpV+501Uy0CnDQ/T3YEFMnTHyLfWkKrcXHCptic93lY23iEMc2Qvr0RwCvpFFbHoqQJDA==" saltValue="UtjiEdqDP64ar+0wlxOQIw==" spinCount="100000" sheet="1" objects="1" scenarios="1"/>
  <dataValidations count="4">
    <dataValidation type="decimal" allowBlank="1" showInputMessage="1" showErrorMessage="1" sqref="B2" xr:uid="{511D6C68-DAC6-433A-B6A0-9F4A97C76A8B}">
      <formula1>0</formula1>
      <formula2>0.25</formula2>
    </dataValidation>
    <dataValidation type="whole" allowBlank="1" showInputMessage="1" showErrorMessage="1" sqref="B3" xr:uid="{C0743709-AD09-4FED-9A9C-836118EA8CED}">
      <formula1>1</formula1>
      <formula2>50</formula2>
    </dataValidation>
    <dataValidation type="decimal" allowBlank="1" showInputMessage="1" showErrorMessage="1" sqref="B4" xr:uid="{335EF64D-FDD9-4B8F-A17B-6B0D5E239181}">
      <formula1>0</formula1>
      <formula2>1</formula2>
    </dataValidation>
    <dataValidation type="decimal" allowBlank="1" showInputMessage="1" showErrorMessage="1" sqref="B6" xr:uid="{6C541C58-EB94-4D20-B08C-C70F12222492}">
      <formula1>0</formula1>
      <formula2>0.1</formula2>
    </dataValidation>
  </dataValidations>
  <pageMargins left="0.7" right="0.7" top="0.75" bottom="0.75" header="0.3" footer="0.3"/>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91D21DC-F43B-484D-8958-58ACEAE1C4F8}">
  <sheetPr>
    <tabColor theme="0" tint="-0.249977111117893"/>
  </sheetPr>
  <dimension ref="B1:H13"/>
  <sheetViews>
    <sheetView workbookViewId="0">
      <selection activeCell="E7" sqref="E7"/>
    </sheetView>
  </sheetViews>
  <sheetFormatPr defaultRowHeight="14.5" x14ac:dyDescent="0.35"/>
  <cols>
    <col min="1" max="1" width="8.7265625" style="67"/>
    <col min="2" max="2" width="61.1796875" style="67" bestFit="1" customWidth="1"/>
    <col min="3" max="16384" width="8.7265625" style="67"/>
  </cols>
  <sheetData>
    <row r="1" spans="2:8" x14ac:dyDescent="0.35">
      <c r="F1" s="131" t="s">
        <v>156</v>
      </c>
      <c r="G1" s="131"/>
      <c r="H1" s="131"/>
    </row>
    <row r="2" spans="2:8" x14ac:dyDescent="0.35">
      <c r="B2" s="66" t="s">
        <v>213</v>
      </c>
      <c r="C2" s="66" t="s">
        <v>162</v>
      </c>
      <c r="D2" s="66" t="s">
        <v>157</v>
      </c>
      <c r="E2" s="66" t="s">
        <v>214</v>
      </c>
      <c r="F2" s="66" t="s">
        <v>215</v>
      </c>
      <c r="G2" s="66" t="s">
        <v>160</v>
      </c>
      <c r="H2" s="66" t="s">
        <v>161</v>
      </c>
    </row>
    <row r="3" spans="2:8" x14ac:dyDescent="0.35">
      <c r="B3" s="125" t="s">
        <v>147</v>
      </c>
      <c r="C3" s="125"/>
      <c r="D3" s="125"/>
      <c r="E3" s="125"/>
      <c r="F3" s="125"/>
      <c r="G3" s="125"/>
      <c r="H3" s="125"/>
    </row>
    <row r="4" spans="2:8" x14ac:dyDescent="0.35">
      <c r="B4" s="125" t="s">
        <v>216</v>
      </c>
      <c r="C4" s="125">
        <v>5.79E-2</v>
      </c>
      <c r="D4" s="125">
        <v>8000</v>
      </c>
      <c r="E4" s="125">
        <v>0.129</v>
      </c>
      <c r="F4" s="125">
        <f>0.7*HHV/LHV</f>
        <v>0.77763033175355434</v>
      </c>
      <c r="G4" s="125">
        <v>0</v>
      </c>
      <c r="H4" s="125">
        <f>(0.0000562*3.6/90%)*(3-1)/3</f>
        <v>1.4986666666666666E-4</v>
      </c>
    </row>
    <row r="5" spans="2:8" x14ac:dyDescent="0.35">
      <c r="B5" s="125" t="s">
        <v>217</v>
      </c>
      <c r="C5" s="125">
        <v>7.6799999999999993E-2</v>
      </c>
      <c r="D5" s="125">
        <v>5000</v>
      </c>
      <c r="E5" s="125">
        <v>0.129</v>
      </c>
      <c r="F5" s="125">
        <f>F4</f>
        <v>0.77763033175355434</v>
      </c>
      <c r="G5" s="125">
        <v>0</v>
      </c>
      <c r="H5" s="125">
        <f t="shared" ref="H5:H6" si="0">(0.0000562*3.6/90%)*(3-1)/3</f>
        <v>1.4986666666666666E-4</v>
      </c>
    </row>
    <row r="6" spans="2:8" x14ac:dyDescent="0.35">
      <c r="B6" s="125" t="s">
        <v>218</v>
      </c>
      <c r="C6" s="125">
        <v>0.1104</v>
      </c>
      <c r="D6" s="125">
        <v>3000</v>
      </c>
      <c r="E6" s="125">
        <v>0.129</v>
      </c>
      <c r="F6" s="125">
        <f>F5</f>
        <v>0.77763033175355434</v>
      </c>
      <c r="G6" s="125">
        <v>0</v>
      </c>
      <c r="H6" s="125">
        <f t="shared" si="0"/>
        <v>1.4986666666666666E-4</v>
      </c>
    </row>
    <row r="7" spans="2:8" x14ac:dyDescent="0.35">
      <c r="B7" s="125" t="s">
        <v>219</v>
      </c>
      <c r="C7" s="125">
        <v>7.8E-2</v>
      </c>
      <c r="D7" s="125">
        <v>4700</v>
      </c>
      <c r="E7" s="125">
        <v>0.16500000000000001</v>
      </c>
      <c r="F7" s="125">
        <f>0.9*HHV/LHV</f>
        <v>0.9998104265402844</v>
      </c>
      <c r="G7" s="125">
        <v>0</v>
      </c>
      <c r="H7" s="125">
        <v>0</v>
      </c>
    </row>
    <row r="8" spans="2:8" x14ac:dyDescent="0.35">
      <c r="B8" s="125" t="s">
        <v>220</v>
      </c>
      <c r="C8" s="125">
        <v>2.9600000000000001E-2</v>
      </c>
      <c r="D8" s="125">
        <v>8000</v>
      </c>
      <c r="E8" s="125">
        <v>0.129</v>
      </c>
      <c r="F8" s="125">
        <f>0.7*HHV/LHV</f>
        <v>0.77763033175355434</v>
      </c>
      <c r="G8" s="125">
        <v>0</v>
      </c>
      <c r="H8" s="125">
        <f>(0.0000562*3.6/90%)*(3.5-1)/3.5</f>
        <v>1.6057142857142857E-4</v>
      </c>
    </row>
    <row r="9" spans="2:8" x14ac:dyDescent="0.35">
      <c r="B9" s="125" t="s">
        <v>221</v>
      </c>
      <c r="C9" s="125">
        <v>4.3900000000000002E-2</v>
      </c>
      <c r="D9" s="125">
        <v>5000</v>
      </c>
      <c r="E9" s="125">
        <v>0.129</v>
      </c>
      <c r="F9" s="125">
        <f t="shared" ref="F9:F10" si="1">F8</f>
        <v>0.77763033175355434</v>
      </c>
      <c r="G9" s="125">
        <v>0</v>
      </c>
      <c r="H9" s="125">
        <f t="shared" ref="H9:H10" si="2">(0.0000562*3.6/90%)*(3.5-1)/3.5</f>
        <v>1.6057142857142857E-4</v>
      </c>
    </row>
    <row r="10" spans="2:8" x14ac:dyDescent="0.35">
      <c r="B10" s="125" t="s">
        <v>222</v>
      </c>
      <c r="C10" s="125">
        <v>6.9400000000000003E-2</v>
      </c>
      <c r="D10" s="125">
        <v>3000</v>
      </c>
      <c r="E10" s="125">
        <v>0.129</v>
      </c>
      <c r="F10" s="125">
        <f t="shared" si="1"/>
        <v>0.77763033175355434</v>
      </c>
      <c r="G10" s="125">
        <v>0</v>
      </c>
      <c r="H10" s="125">
        <f t="shared" si="2"/>
        <v>1.6057142857142857E-4</v>
      </c>
    </row>
    <row r="11" spans="2:8" x14ac:dyDescent="0.35">
      <c r="B11" s="125" t="s">
        <v>223</v>
      </c>
      <c r="C11" s="125">
        <v>5.3199999999999997E-2</v>
      </c>
      <c r="D11" s="125">
        <v>8000</v>
      </c>
      <c r="E11" s="125">
        <v>0.129</v>
      </c>
      <c r="F11" s="125">
        <f>0.7*HHV/LHV</f>
        <v>0.77763033175355434</v>
      </c>
      <c r="G11" s="125">
        <v>0</v>
      </c>
      <c r="H11" s="125">
        <f>(0.0000562*3.6/90%)*(13.5-1)/13.5</f>
        <v>2.0814814814814814E-4</v>
      </c>
    </row>
    <row r="12" spans="2:8" x14ac:dyDescent="0.35">
      <c r="B12" s="125" t="s">
        <v>224</v>
      </c>
      <c r="C12" s="125">
        <v>7.1499999999999994E-2</v>
      </c>
      <c r="D12" s="125">
        <v>5000</v>
      </c>
      <c r="E12" s="125">
        <v>0.129</v>
      </c>
      <c r="F12" s="125">
        <f t="shared" ref="F12:F13" si="3">F11</f>
        <v>0.77763033175355434</v>
      </c>
      <c r="G12" s="125">
        <v>0</v>
      </c>
      <c r="H12" s="125">
        <f t="shared" ref="H12:H13" si="4">(0.0000562*3.6/90%)*(13.5-1)/13.5</f>
        <v>2.0814814814814814E-4</v>
      </c>
    </row>
    <row r="13" spans="2:8" x14ac:dyDescent="0.35">
      <c r="B13" s="125" t="s">
        <v>225</v>
      </c>
      <c r="C13" s="125">
        <v>0.1041</v>
      </c>
      <c r="D13" s="125">
        <v>3000</v>
      </c>
      <c r="E13" s="125">
        <v>0.129</v>
      </c>
      <c r="F13" s="125">
        <f t="shared" si="3"/>
        <v>0.77763033175355434</v>
      </c>
      <c r="G13" s="125">
        <v>0</v>
      </c>
      <c r="H13" s="125">
        <f t="shared" si="4"/>
        <v>2.0814814814814814E-4</v>
      </c>
    </row>
  </sheetData>
  <sheetProtection algorithmName="SHA-512" hashValue="PCdeFuqykxPh4c55lhvFpjA7VcnsFwd/LeI12tBHsxM0inp0EJhACrp1KdAhZ+8fCbVJKxfiW+zrnp/XhRX/9Q==" saltValue="pBGQYguVj0Foa1NIxmVt7g==" spinCount="100000" sheet="1" objects="1" scenarios="1"/>
  <mergeCells count="1">
    <mergeCell ref="F1:H1"/>
  </mergeCells>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E626C208458174D943C357A9AEA58A2" ma:contentTypeVersion="12" ma:contentTypeDescription="Een nieuw document maken." ma:contentTypeScope="" ma:versionID="ae6f1ea11cc001e7a3d489ab8ee6ba50">
  <xsd:schema xmlns:xsd="http://www.w3.org/2001/XMLSchema" xmlns:xs="http://www.w3.org/2001/XMLSchema" xmlns:p="http://schemas.microsoft.com/office/2006/metadata/properties" xmlns:ns2="1ff146f5-b222-48fa-9602-48e5cf7a3e23" xmlns:ns3="239b6fa0-5003-42f1-9716-99fdbc78ea09" targetNamespace="http://schemas.microsoft.com/office/2006/metadata/properties" ma:root="true" ma:fieldsID="6d297365aa9f9daf7171c5b43764ff5f" ns2:_="" ns3:_="">
    <xsd:import namespace="1ff146f5-b222-48fa-9602-48e5cf7a3e23"/>
    <xsd:import namespace="239b6fa0-5003-42f1-9716-99fdbc78ea09"/>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Locatio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ff146f5-b222-48fa-9602-48e5cf7a3e2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Afbeeldingtags" ma:readOnly="false" ma:fieldId="{5cf76f15-5ced-4ddc-b409-7134ff3c332f}" ma:taxonomyMulti="true" ma:sspId="8e2facec-276f-434e-82d3-cbae6a6dc4e6"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Location" ma:index="18" nillable="true" ma:displayName="Location" ma:indexed="true" ma:internalName="MediaServiceLocation"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239b6fa0-5003-42f1-9716-99fdbc78ea09"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934b2d29-e4d3-4eb5-ad3a-65a533746d39}" ma:internalName="TaxCatchAll" ma:showField="CatchAllData" ma:web="239b6fa0-5003-42f1-9716-99fdbc78ea0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1ff146f5-b222-48fa-9602-48e5cf7a3e23">
      <Terms xmlns="http://schemas.microsoft.com/office/infopath/2007/PartnerControls"/>
    </lcf76f155ced4ddcb4097134ff3c332f>
    <TaxCatchAll xmlns="239b6fa0-5003-42f1-9716-99fdbc78ea09" xsi:nil="true"/>
  </documentManagement>
</p:properties>
</file>

<file path=customXml/itemProps1.xml><?xml version="1.0" encoding="utf-8"?>
<ds:datastoreItem xmlns:ds="http://schemas.openxmlformats.org/officeDocument/2006/customXml" ds:itemID="{2960EF93-FB14-4F72-8C02-5A66A820D405}"/>
</file>

<file path=customXml/itemProps2.xml><?xml version="1.0" encoding="utf-8"?>
<ds:datastoreItem xmlns:ds="http://schemas.openxmlformats.org/officeDocument/2006/customXml" ds:itemID="{432C28B7-C1D0-4545-B9E4-43EF87D29CF0}">
  <ds:schemaRefs>
    <ds:schemaRef ds:uri="http://schemas.microsoft.com/sharepoint/v3/contenttype/forms"/>
  </ds:schemaRefs>
</ds:datastoreItem>
</file>

<file path=customXml/itemProps3.xml><?xml version="1.0" encoding="utf-8"?>
<ds:datastoreItem xmlns:ds="http://schemas.openxmlformats.org/officeDocument/2006/customXml" ds:itemID="{FD6B14CB-4692-4FAD-9211-F02A049737EA}">
  <ds:schemaRefs>
    <ds:schemaRef ds:uri="http://schemas.microsoft.com/office/2006/metadata/properties"/>
    <ds:schemaRef ds:uri="http://schemas.microsoft.com/office/infopath/2007/PartnerControls"/>
    <ds:schemaRef ds:uri="1ff146f5-b222-48fa-9602-48e5cf7a3e23"/>
    <ds:schemaRef ds:uri="239b6fa0-5003-42f1-9716-99fdbc78ea09"/>
  </ds:schemaRefs>
</ds:datastoreItem>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4" baseType="variant">
      <vt:variant>
        <vt:lpstr>Worksheets</vt:lpstr>
      </vt:variant>
      <vt:variant>
        <vt:i4>12</vt:i4>
      </vt:variant>
      <vt:variant>
        <vt:lpstr>Named Ranges</vt:lpstr>
      </vt:variant>
      <vt:variant>
        <vt:i4>46</vt:i4>
      </vt:variant>
    </vt:vector>
  </HeadingPairs>
  <TitlesOfParts>
    <vt:vector size="58" baseType="lpstr">
      <vt:lpstr>Coverpage</vt:lpstr>
      <vt:lpstr>Overview</vt:lpstr>
      <vt:lpstr>Summary options</vt:lpstr>
      <vt:lpstr>Reference plant</vt:lpstr>
      <vt:lpstr>Measure 1</vt:lpstr>
      <vt:lpstr>Measure 2</vt:lpstr>
      <vt:lpstr>Measure 3</vt:lpstr>
      <vt:lpstr>Measure 4</vt:lpstr>
      <vt:lpstr>Measure 5</vt:lpstr>
      <vt:lpstr>Energy price scenarios</vt:lpstr>
      <vt:lpstr>Financial parameters</vt:lpstr>
      <vt:lpstr>SDE++</vt:lpstr>
      <vt:lpstr>avg_elec_grid_tax</vt:lpstr>
      <vt:lpstr>avg_elec_tax</vt:lpstr>
      <vt:lpstr>avg_gas_grid_tax</vt:lpstr>
      <vt:lpstr>avg_gas_tax</vt:lpstr>
      <vt:lpstr>CO2_emissie_factor</vt:lpstr>
      <vt:lpstr>CO2_ETS1_price_avg</vt:lpstr>
      <vt:lpstr>CO2_price_ETS2_avg</vt:lpstr>
      <vt:lpstr>comb_elec_grid_tax</vt:lpstr>
      <vt:lpstr>comb_gas_grid_tax</vt:lpstr>
      <vt:lpstr>Contract_cap_elec_grid</vt:lpstr>
      <vt:lpstr>Depreciation_period</vt:lpstr>
      <vt:lpstr>Efficiency_boiler_LHV</vt:lpstr>
      <vt:lpstr>Elec_price_avg</vt:lpstr>
      <vt:lpstr>Esc_factor_elec_grid</vt:lpstr>
      <vt:lpstr>Esc_factor_elec_tax</vt:lpstr>
      <vt:lpstr>Esc_factor_gas_grid</vt:lpstr>
      <vt:lpstr>Esc_factor_gas_tax</vt:lpstr>
      <vt:lpstr>Escalation_elec_grid</vt:lpstr>
      <vt:lpstr>Escalation_elec_tax</vt:lpstr>
      <vt:lpstr>Escalation_gas_grid</vt:lpstr>
      <vt:lpstr>Escalation_gas_tax</vt:lpstr>
      <vt:lpstr>Escalation_number_of_years</vt:lpstr>
      <vt:lpstr>Escalation_year</vt:lpstr>
      <vt:lpstr>Escalation_years</vt:lpstr>
      <vt:lpstr>Esclation_gas_tax</vt:lpstr>
      <vt:lpstr>Excess_factor_elec_cap</vt:lpstr>
      <vt:lpstr>Excess_factor_gas_cap</vt:lpstr>
      <vt:lpstr>gas_aansluitrecht</vt:lpstr>
      <vt:lpstr>Gas_cons_annual</vt:lpstr>
      <vt:lpstr>Gas_price_avg</vt:lpstr>
      <vt:lpstr>Gas_price_avg_NM3</vt:lpstr>
      <vt:lpstr>gas_transportrecht</vt:lpstr>
      <vt:lpstr>gas_var_transportkost</vt:lpstr>
      <vt:lpstr>HHV</vt:lpstr>
      <vt:lpstr>L_CO2_costs</vt:lpstr>
      <vt:lpstr>L_interpol</vt:lpstr>
      <vt:lpstr>LHV</vt:lpstr>
      <vt:lpstr>Name_branche</vt:lpstr>
      <vt:lpstr>Name_standard_plant</vt:lpstr>
      <vt:lpstr>O_and_M_costs_perc</vt:lpstr>
      <vt:lpstr>Operating_hours_annual</vt:lpstr>
      <vt:lpstr>Power_cons_annual</vt:lpstr>
      <vt:lpstr>'Summary options'!Print_Area</vt:lpstr>
      <vt:lpstr>Prod_volume_annual</vt:lpstr>
      <vt:lpstr>Tax_percentage</vt:lpstr>
      <vt:lpstr>WACC</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Sikke Klein</dc:creator>
  <cp:keywords/>
  <dc:description/>
  <cp:lastModifiedBy>Sikke Klein</cp:lastModifiedBy>
  <cp:revision/>
  <cp:lastPrinted>2026-10-05T10:06:05Z</cp:lastPrinted>
  <dcterms:created xsi:type="dcterms:W3CDTF">2026-05-28T13:28:08Z</dcterms:created>
  <dcterms:modified xsi:type="dcterms:W3CDTF">2026-10-05T12:13:23Z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0x010100AE626C208458174D943C357A9AEA58A2</vt:lpwstr>
  </property>
  <property fmtid="{D5CDD505-2E9C-101B-9397-08002B2CF9AE}" pid="3" name="MediaServiceImageTags">
    <vt:lpwstr/>
  </property>
</Properties>
</file>